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50"/>
  </p:notesMasterIdLst>
  <p:sldIdLst>
    <p:sldId id="304" r:id="rId2"/>
    <p:sldId id="256" r:id="rId3"/>
    <p:sldId id="294" r:id="rId4"/>
    <p:sldId id="298" r:id="rId5"/>
    <p:sldId id="257" r:id="rId6"/>
    <p:sldId id="259" r:id="rId7"/>
    <p:sldId id="287" r:id="rId8"/>
    <p:sldId id="288" r:id="rId9"/>
    <p:sldId id="299" r:id="rId10"/>
    <p:sldId id="260" r:id="rId11"/>
    <p:sldId id="261" r:id="rId12"/>
    <p:sldId id="262" r:id="rId13"/>
    <p:sldId id="295" r:id="rId14"/>
    <p:sldId id="263" r:id="rId15"/>
    <p:sldId id="264" r:id="rId16"/>
    <p:sldId id="265" r:id="rId17"/>
    <p:sldId id="296" r:id="rId18"/>
    <p:sldId id="266" r:id="rId19"/>
    <p:sldId id="300" r:id="rId20"/>
    <p:sldId id="267" r:id="rId21"/>
    <p:sldId id="268" r:id="rId22"/>
    <p:sldId id="269" r:id="rId23"/>
    <p:sldId id="270" r:id="rId24"/>
    <p:sldId id="271" r:id="rId25"/>
    <p:sldId id="272" r:id="rId26"/>
    <p:sldId id="273" r:id="rId27"/>
    <p:sldId id="274" r:id="rId28"/>
    <p:sldId id="290" r:id="rId29"/>
    <p:sldId id="291" r:id="rId30"/>
    <p:sldId id="275" r:id="rId31"/>
    <p:sldId id="276" r:id="rId32"/>
    <p:sldId id="277" r:id="rId33"/>
    <p:sldId id="292" r:id="rId34"/>
    <p:sldId id="297" r:id="rId35"/>
    <p:sldId id="278" r:id="rId36"/>
    <p:sldId id="280" r:id="rId37"/>
    <p:sldId id="301" r:id="rId38"/>
    <p:sldId id="281" r:id="rId39"/>
    <p:sldId id="282" r:id="rId40"/>
    <p:sldId id="293" r:id="rId41"/>
    <p:sldId id="283" r:id="rId42"/>
    <p:sldId id="302" r:id="rId43"/>
    <p:sldId id="284" r:id="rId44"/>
    <p:sldId id="303" r:id="rId45"/>
    <p:sldId id="285" r:id="rId46"/>
    <p:sldId id="286" r:id="rId47"/>
    <p:sldId id="258" r:id="rId48"/>
    <p:sldId id="305" r:id="rId49"/>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8" autoAdjust="0"/>
    <p:restoredTop sz="81148" autoAdjust="0"/>
  </p:normalViewPr>
  <p:slideViewPr>
    <p:cSldViewPr snapToGrid="0">
      <p:cViewPr varScale="1">
        <p:scale>
          <a:sx n="84" d="100"/>
          <a:sy n="84" d="100"/>
        </p:scale>
        <p:origin x="104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A88AA-EF4C-425C-A9D8-687ADB9A7D57}" type="datetimeFigureOut">
              <a:rPr lang="pt-BR" smtClean="0"/>
              <a:t>21/07/2023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46624-DDBB-4AA5-9EEC-174FB4AF5C20}" type="slidenum">
              <a:rPr lang="pt-BR" smtClean="0"/>
              <a:t>‹#›</a:t>
            </a:fld>
            <a:endParaRPr lang="pt-BR"/>
          </a:p>
        </p:txBody>
      </p:sp>
    </p:spTree>
    <p:extLst>
      <p:ext uri="{BB962C8B-B14F-4D97-AF65-F5344CB8AC3E}">
        <p14:creationId xmlns:p14="http://schemas.microsoft.com/office/powerpoint/2010/main" val="1154564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PlaceHolder 1"/>
          <p:cNvSpPr>
            <a:spLocks noGrp="1"/>
          </p:cNvSpPr>
          <p:nvPr>
            <p:ph type="body"/>
          </p:nvPr>
        </p:nvSpPr>
        <p:spPr>
          <a:xfrm>
            <a:off x="685800" y="4400640"/>
            <a:ext cx="5475960" cy="3589920"/>
          </a:xfrm>
          <a:prstGeom prst="rect">
            <a:avLst/>
          </a:prstGeom>
        </p:spPr>
        <p:txBody>
          <a:bodyPr lIns="0" tIns="0" rIns="0" bIns="0"/>
          <a:lstStyle/>
          <a:p>
            <a:endParaRPr lang="pt-BR" sz="2000" b="0" strike="noStrike" spc="-1">
              <a:solidFill>
                <a:srgbClr val="000000"/>
              </a:solidFill>
              <a:uFill>
                <a:solidFill>
                  <a:srgbClr val="FFFFFF"/>
                </a:solidFill>
              </a:uFill>
              <a:latin typeface="Arial"/>
            </a:endParaRPr>
          </a:p>
        </p:txBody>
      </p:sp>
      <p:sp>
        <p:nvSpPr>
          <p:cNvPr id="341" name="CustomShape 2"/>
          <p:cNvSpPr/>
          <p:nvPr/>
        </p:nvSpPr>
        <p:spPr>
          <a:xfrm>
            <a:off x="3884760" y="8685360"/>
            <a:ext cx="2961360" cy="4482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18</a:t>
            </a:fld>
            <a:endParaRPr lang="pt-BR"/>
          </a:p>
        </p:txBody>
      </p:sp>
    </p:spTree>
    <p:extLst>
      <p:ext uri="{BB962C8B-B14F-4D97-AF65-F5344CB8AC3E}">
        <p14:creationId xmlns:p14="http://schemas.microsoft.com/office/powerpoint/2010/main" val="3397743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Interromper mesmo a reunião. Deixa o </a:t>
            </a:r>
            <a:r>
              <a:rPr lang="pt-BR" sz="1200" b="0" i="1" kern="1200" dirty="0">
                <a:solidFill>
                  <a:schemeClr val="tx1"/>
                </a:solidFill>
                <a:effectLst/>
                <a:latin typeface="+mn-lt"/>
                <a:ea typeface="+mn-ea"/>
                <a:cs typeface="+mn-cs"/>
              </a:rPr>
              <a:t>sprint </a:t>
            </a:r>
            <a:r>
              <a:rPr lang="pt-BR" sz="1200" b="0" i="0" kern="1200" dirty="0">
                <a:solidFill>
                  <a:schemeClr val="tx1"/>
                </a:solidFill>
                <a:effectLst/>
                <a:latin typeface="+mn-lt"/>
                <a:ea typeface="+mn-ea"/>
                <a:cs typeface="+mn-cs"/>
              </a:rPr>
              <a:t>sofrer com isso. O lado bom disso é que a equipe aprende uma boa lição, e a próxima reunião de planejamento do </a:t>
            </a:r>
            <a:r>
              <a:rPr lang="pt-BR" sz="1200" b="0" i="1" kern="1200" dirty="0">
                <a:solidFill>
                  <a:schemeClr val="tx1"/>
                </a:solidFill>
                <a:effectLst/>
                <a:latin typeface="+mn-lt"/>
                <a:ea typeface="+mn-ea"/>
                <a:cs typeface="+mn-cs"/>
              </a:rPr>
              <a:t>sprint </a:t>
            </a:r>
            <a:r>
              <a:rPr lang="pt-BR" sz="1200" b="0" i="0" kern="1200" dirty="0">
                <a:solidFill>
                  <a:schemeClr val="tx1"/>
                </a:solidFill>
                <a:effectLst/>
                <a:latin typeface="+mn-lt"/>
                <a:ea typeface="+mn-ea"/>
                <a:cs typeface="+mn-cs"/>
              </a:rPr>
              <a:t>será bem mais eficiente.</a:t>
            </a:r>
            <a:r>
              <a:rPr lang="pt-BR" dirty="0"/>
              <a:t> </a:t>
            </a: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19</a:t>
            </a:fld>
            <a:endParaRPr lang="pt-BR"/>
          </a:p>
        </p:txBody>
      </p:sp>
    </p:spTree>
    <p:extLst>
      <p:ext uri="{BB962C8B-B14F-4D97-AF65-F5344CB8AC3E}">
        <p14:creationId xmlns:p14="http://schemas.microsoft.com/office/powerpoint/2010/main" val="1772237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Cronograma não precisa ser seguido a risca;</a:t>
            </a:r>
          </a:p>
          <a:p>
            <a:pPr marL="171450" indent="-171450">
              <a:buFont typeface="Arial" panose="020B0604020202020204" pitchFamily="34" charset="0"/>
              <a:buChar char="•"/>
            </a:pPr>
            <a:r>
              <a:rPr lang="pt-BR" dirty="0"/>
              <a:t>Ajuda a equipes iniciantes</a:t>
            </a:r>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21</a:t>
            </a:fld>
            <a:endParaRPr lang="pt-BR"/>
          </a:p>
        </p:txBody>
      </p:sp>
    </p:spTree>
    <p:extLst>
      <p:ext uri="{BB962C8B-B14F-4D97-AF65-F5344CB8AC3E}">
        <p14:creationId xmlns:p14="http://schemas.microsoft.com/office/powerpoint/2010/main" val="2807048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O autor faz uso de 3 semanas.</a:t>
            </a:r>
          </a:p>
          <a:p>
            <a:pPr marL="171450" indent="-171450">
              <a:buFont typeface="Arial" panose="020B0604020202020204" pitchFamily="34" charset="0"/>
              <a:buChar char="•"/>
            </a:pPr>
            <a:endParaRPr lang="pt-BR" dirty="0"/>
          </a:p>
          <a:p>
            <a:r>
              <a:rPr lang="pt-BR" dirty="0"/>
              <a:t>Conselho: </a:t>
            </a:r>
            <a:r>
              <a:rPr lang="pt-BR" sz="1200" b="0" i="1" u="none" strike="noStrike" kern="1200" baseline="0" dirty="0">
                <a:solidFill>
                  <a:schemeClr val="tx1"/>
                </a:solidFill>
                <a:latin typeface="+mn-lt"/>
                <a:ea typeface="+mn-ea"/>
                <a:cs typeface="+mn-cs"/>
              </a:rPr>
              <a:t>faça </a:t>
            </a:r>
            <a:r>
              <a:rPr lang="pt-BR" sz="1200" b="0" i="0" u="none" strike="noStrike" kern="1200" baseline="0" dirty="0">
                <a:solidFill>
                  <a:schemeClr val="tx1"/>
                </a:solidFill>
                <a:latin typeface="+mn-lt"/>
                <a:ea typeface="+mn-ea"/>
                <a:cs typeface="+mn-cs"/>
              </a:rPr>
              <a:t>experimentos com o tamanho do sprint, no início. Não perca muito tempo </a:t>
            </a:r>
            <a:r>
              <a:rPr lang="pt-BR" sz="1200" b="0" i="1" u="none" strike="noStrike" kern="1200" baseline="0" dirty="0">
                <a:solidFill>
                  <a:schemeClr val="tx1"/>
                </a:solidFill>
                <a:latin typeface="+mn-lt"/>
                <a:ea typeface="+mn-ea"/>
                <a:cs typeface="+mn-cs"/>
              </a:rPr>
              <a:t>analisando</a:t>
            </a:r>
            <a:r>
              <a:rPr lang="pt-BR" sz="1200" b="0" i="0" u="none" strike="noStrike" kern="1200" baseline="0" dirty="0">
                <a:solidFill>
                  <a:schemeClr val="tx1"/>
                </a:solidFill>
                <a:latin typeface="+mn-lt"/>
                <a:ea typeface="+mn-ea"/>
                <a:cs typeface="+mn-cs"/>
              </a:rPr>
              <a:t>, apenas escolha um tamanho decente, e dê-lhe uma chance por um </a:t>
            </a:r>
            <a:r>
              <a:rPr lang="pt-BR" sz="1200" b="0" i="1" u="none" strike="noStrike" kern="1200" baseline="0" dirty="0">
                <a:solidFill>
                  <a:schemeClr val="tx1"/>
                </a:solidFill>
                <a:latin typeface="+mn-lt"/>
                <a:ea typeface="+mn-ea"/>
                <a:cs typeface="+mn-cs"/>
              </a:rPr>
              <a:t>sprint </a:t>
            </a:r>
            <a:r>
              <a:rPr lang="pt-BR" sz="1200" b="0" i="0" u="none" strike="noStrike" kern="1200" baseline="0" dirty="0">
                <a:solidFill>
                  <a:schemeClr val="tx1"/>
                </a:solidFill>
                <a:latin typeface="+mn-lt"/>
                <a:ea typeface="+mn-ea"/>
                <a:cs typeface="+mn-cs"/>
              </a:rPr>
              <a:t>ou dois, então mude o tamanho.</a:t>
            </a: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23</a:t>
            </a:fld>
            <a:endParaRPr lang="pt-BR"/>
          </a:p>
        </p:txBody>
      </p:sp>
    </p:spTree>
    <p:extLst>
      <p:ext uri="{BB962C8B-B14F-4D97-AF65-F5344CB8AC3E}">
        <p14:creationId xmlns:p14="http://schemas.microsoft.com/office/powerpoint/2010/main" val="4153427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Exemplos de objetivos:</a:t>
            </a:r>
          </a:p>
          <a:p>
            <a:pPr marL="628650" lvl="1" indent="-171450">
              <a:buFont typeface="Arial" panose="020B0604020202020204" pitchFamily="34" charset="0"/>
              <a:buChar char="•"/>
            </a:pPr>
            <a:r>
              <a:rPr lang="pt-BR" dirty="0"/>
              <a:t>Ganhar mais dinheiro;</a:t>
            </a:r>
          </a:p>
          <a:p>
            <a:pPr marL="628650" lvl="1" indent="-171450">
              <a:buFont typeface="Arial" panose="020B0604020202020204" pitchFamily="34" charset="0"/>
              <a:buChar char="•"/>
            </a:pPr>
            <a:r>
              <a:rPr lang="pt-BR" dirty="0"/>
              <a:t>Impressionar o CEO;</a:t>
            </a:r>
          </a:p>
          <a:p>
            <a:pPr marL="628650" lvl="1" indent="-171450">
              <a:buFont typeface="Arial" panose="020B0604020202020204" pitchFamily="34" charset="0"/>
              <a:buChar char="•"/>
            </a:pPr>
            <a:r>
              <a:rPr lang="pt-BR" dirty="0"/>
              <a:t>Fazer o mais importante.</a:t>
            </a:r>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24</a:t>
            </a:fld>
            <a:endParaRPr lang="pt-BR"/>
          </a:p>
        </p:txBody>
      </p:sp>
    </p:spTree>
    <p:extLst>
      <p:ext uri="{BB962C8B-B14F-4D97-AF65-F5344CB8AC3E}">
        <p14:creationId xmlns:p14="http://schemas.microsoft.com/office/powerpoint/2010/main" val="3530477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figura ao lado representa os requisitos ordenados por importância. No topo os mais  importantes, o montante que a seta azul  engloba representa a velocidade estimada  da equipe, ou seja quantos requisitos a equipe pode completar até o próximo Sprint.</a:t>
            </a:r>
          </a:p>
          <a:p>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25</a:t>
            </a:fld>
            <a:endParaRPr lang="pt-BR"/>
          </a:p>
        </p:txBody>
      </p:sp>
    </p:spTree>
    <p:extLst>
      <p:ext uri="{BB962C8B-B14F-4D97-AF65-F5344CB8AC3E}">
        <p14:creationId xmlns:p14="http://schemas.microsoft.com/office/powerpoint/2010/main" val="748223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26</a:t>
            </a:fld>
            <a:endParaRPr lang="pt-BR"/>
          </a:p>
        </p:txBody>
      </p:sp>
    </p:spTree>
    <p:extLst>
      <p:ext uri="{BB962C8B-B14F-4D97-AF65-F5344CB8AC3E}">
        <p14:creationId xmlns:p14="http://schemas.microsoft.com/office/powerpoint/2010/main" val="1369563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30</a:t>
            </a:fld>
            <a:endParaRPr lang="pt-BR"/>
          </a:p>
        </p:txBody>
      </p:sp>
    </p:spTree>
    <p:extLst>
      <p:ext uri="{BB962C8B-B14F-4D97-AF65-F5344CB8AC3E}">
        <p14:creationId xmlns:p14="http://schemas.microsoft.com/office/powerpoint/2010/main" val="2556334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Uma maneira muito simples de fazer isso é olhar para o histórico da equipe. Qual foi a velocidade dela nos sprints mais recentes? Então assuma que a velocidade nesse </a:t>
            </a:r>
            <a:r>
              <a:rPr lang="pt-BR" sz="1200" b="0" i="1" kern="1200" dirty="0">
                <a:solidFill>
                  <a:schemeClr val="tx1"/>
                </a:solidFill>
                <a:effectLst/>
                <a:latin typeface="+mn-lt"/>
                <a:ea typeface="+mn-ea"/>
                <a:cs typeface="+mn-cs"/>
              </a:rPr>
              <a:t>sprint </a:t>
            </a:r>
            <a:r>
              <a:rPr lang="pt-BR" sz="1200" b="0" i="0" kern="1200" dirty="0">
                <a:solidFill>
                  <a:schemeClr val="tx1"/>
                </a:solidFill>
                <a:effectLst/>
                <a:latin typeface="+mn-lt"/>
                <a:ea typeface="+mn-ea"/>
                <a:cs typeface="+mn-cs"/>
              </a:rPr>
              <a:t>será equivalente</a:t>
            </a:r>
            <a:r>
              <a:rPr lang="pt-BR" dirty="0"/>
              <a:t> </a:t>
            </a: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31</a:t>
            </a:fld>
            <a:endParaRPr lang="pt-BR"/>
          </a:p>
        </p:txBody>
      </p:sp>
    </p:spTree>
    <p:extLst>
      <p:ext uri="{BB962C8B-B14F-4D97-AF65-F5344CB8AC3E}">
        <p14:creationId xmlns:p14="http://schemas.microsoft.com/office/powerpoint/2010/main" val="47234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pPr>
            <a:r>
              <a:rPr lang="pt-BR" dirty="0"/>
              <a:t>Fator de Foco Padrão 70%</a:t>
            </a:r>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33</a:t>
            </a:fld>
            <a:endParaRPr lang="pt-BR"/>
          </a:p>
        </p:txBody>
      </p:sp>
    </p:spTree>
    <p:extLst>
      <p:ext uri="{BB962C8B-B14F-4D97-AF65-F5344CB8AC3E}">
        <p14:creationId xmlns:p14="http://schemas.microsoft.com/office/powerpoint/2010/main" val="3186641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Isso não significa que as estórias estão perfeitamente bem definidas e nem que as estimativas estão corretas;</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O </a:t>
            </a:r>
            <a:r>
              <a:rPr lang="pt-BR" sz="1200" b="0" i="0" kern="1200" dirty="0" err="1">
                <a:solidFill>
                  <a:schemeClr val="tx1"/>
                </a:solidFill>
                <a:effectLst/>
                <a:latin typeface="+mn-lt"/>
                <a:ea typeface="+mn-ea"/>
                <a:cs typeface="+mn-cs"/>
              </a:rPr>
              <a:t>product</a:t>
            </a:r>
            <a:r>
              <a:rPr lang="pt-BR" sz="1200" b="0" i="0" kern="1200" dirty="0">
                <a:solidFill>
                  <a:schemeClr val="tx1"/>
                </a:solidFill>
                <a:effectLst/>
                <a:latin typeface="+mn-lt"/>
                <a:ea typeface="+mn-ea"/>
                <a:cs typeface="+mn-cs"/>
              </a:rPr>
              <a:t> </a:t>
            </a:r>
            <a:r>
              <a:rPr lang="pt-BR" sz="1200" b="0" i="0" kern="1200" dirty="0" err="1">
                <a:solidFill>
                  <a:schemeClr val="tx1"/>
                </a:solidFill>
                <a:effectLst/>
                <a:latin typeface="+mn-lt"/>
                <a:ea typeface="+mn-ea"/>
                <a:cs typeface="+mn-cs"/>
              </a:rPr>
              <a:t>owner</a:t>
            </a:r>
            <a:r>
              <a:rPr lang="pt-BR" sz="1200" b="0" i="0" kern="1200" dirty="0">
                <a:solidFill>
                  <a:schemeClr val="tx1"/>
                </a:solidFill>
                <a:effectLst/>
                <a:latin typeface="+mn-lt"/>
                <a:ea typeface="+mn-ea"/>
                <a:cs typeface="+mn-cs"/>
              </a:rPr>
              <a:t> não precisa conhecer exatamente o que é necessário para implementar, mas ele deveria entender o porquê dessa estória estar ali.</a:t>
            </a:r>
            <a:r>
              <a:rPr lang="pt-BR" dirty="0"/>
              <a:t> </a:t>
            </a: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5</a:t>
            </a:fld>
            <a:endParaRPr lang="pt-BR"/>
          </a:p>
        </p:txBody>
      </p:sp>
    </p:spTree>
    <p:extLst>
      <p:ext uri="{BB962C8B-B14F-4D97-AF65-F5344CB8AC3E}">
        <p14:creationId xmlns:p14="http://schemas.microsoft.com/office/powerpoint/2010/main" val="1362277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35</a:t>
            </a:fld>
            <a:endParaRPr lang="pt-BR"/>
          </a:p>
        </p:txBody>
      </p:sp>
    </p:spTree>
    <p:extLst>
      <p:ext uri="{BB962C8B-B14F-4D97-AF65-F5344CB8AC3E}">
        <p14:creationId xmlns:p14="http://schemas.microsoft.com/office/powerpoint/2010/main" val="278892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41</a:t>
            </a:fld>
            <a:endParaRPr lang="pt-BR"/>
          </a:p>
        </p:txBody>
      </p:sp>
    </p:spTree>
    <p:extLst>
      <p:ext uri="{BB962C8B-B14F-4D97-AF65-F5344CB8AC3E}">
        <p14:creationId xmlns:p14="http://schemas.microsoft.com/office/powerpoint/2010/main" val="1235179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err="1"/>
              <a:t>Trello</a:t>
            </a: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43</a:t>
            </a:fld>
            <a:endParaRPr lang="pt-BR"/>
          </a:p>
        </p:txBody>
      </p:sp>
    </p:spTree>
    <p:extLst>
      <p:ext uri="{BB962C8B-B14F-4D97-AF65-F5344CB8AC3E}">
        <p14:creationId xmlns:p14="http://schemas.microsoft.com/office/powerpoint/2010/main" val="172430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Forecast: Previsão, Projeto</a:t>
            </a:r>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45</a:t>
            </a:fld>
            <a:endParaRPr lang="pt-BR"/>
          </a:p>
        </p:txBody>
      </p:sp>
    </p:spTree>
    <p:extLst>
      <p:ext uri="{BB962C8B-B14F-4D97-AF65-F5344CB8AC3E}">
        <p14:creationId xmlns:p14="http://schemas.microsoft.com/office/powerpoint/2010/main" val="1727142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PlaceHolder 1"/>
          <p:cNvSpPr>
            <a:spLocks noGrp="1" noRot="1" noChangeAspect="1"/>
          </p:cNvSpPr>
          <p:nvPr>
            <p:ph type="sldImg"/>
          </p:nvPr>
        </p:nvSpPr>
        <p:spPr>
          <a:xfrm>
            <a:off x="685800" y="1143000"/>
            <a:ext cx="5486400" cy="3086100"/>
          </a:xfrm>
          <a:prstGeom prst="rect">
            <a:avLst/>
          </a:prstGeom>
          <a:ln w="0">
            <a:noFill/>
          </a:ln>
        </p:spPr>
      </p:sp>
      <p:sp>
        <p:nvSpPr>
          <p:cNvPr id="27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pt-BR" sz="1800" b="0" strike="noStrike" spc="-1">
              <a:solidFill>
                <a:srgbClr val="000000"/>
              </a:solidFill>
              <a:latin typeface="Arial"/>
            </a:endParaRPr>
          </a:p>
        </p:txBody>
      </p:sp>
      <p:sp>
        <p:nvSpPr>
          <p:cNvPr id="277"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pt-BR" sz="1200" b="0" strike="noStrike" spc="-1">
                <a:solidFill>
                  <a:srgbClr val="000000"/>
                </a:solidFill>
                <a:latin typeface="Times New Roman"/>
              </a:defRPr>
            </a:lvl1pPr>
          </a:lstStyle>
          <a:p>
            <a:pPr indent="0" algn="r">
              <a:lnSpc>
                <a:spcPct val="100000"/>
              </a:lnSpc>
              <a:buNone/>
            </a:pPr>
            <a:fld id="{6E6C3453-B013-455B-94A5-2E088ED01990}" type="slidenum">
              <a:rPr lang="pt-BR" sz="1200" b="0" strike="noStrike" spc="-1">
                <a:solidFill>
                  <a:srgbClr val="000000"/>
                </a:solidFill>
                <a:latin typeface="Times New Roman"/>
              </a:rPr>
              <a:t>48</a:t>
            </a:fld>
            <a:endParaRPr lang="pt-BR" sz="1200" b="0" strike="noStrike" spc="-1">
              <a:solidFill>
                <a:srgbClr val="000000"/>
              </a:solidFill>
              <a:latin typeface="Times New Roman"/>
            </a:endParaRPr>
          </a:p>
        </p:txBody>
      </p:sp>
    </p:spTree>
    <p:extLst>
      <p:ext uri="{BB962C8B-B14F-4D97-AF65-F5344CB8AC3E}">
        <p14:creationId xmlns:p14="http://schemas.microsoft.com/office/powerpoint/2010/main" val="92059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Um encontro de planejamento de </a:t>
            </a:r>
            <a:r>
              <a:rPr lang="pt-BR" sz="1200" b="0" i="1" kern="1200" dirty="0">
                <a:solidFill>
                  <a:schemeClr val="tx1"/>
                </a:solidFill>
                <a:effectLst/>
                <a:latin typeface="+mn-lt"/>
                <a:ea typeface="+mn-ea"/>
                <a:cs typeface="+mn-cs"/>
              </a:rPr>
              <a:t>sprint </a:t>
            </a:r>
            <a:r>
              <a:rPr lang="pt-BR" sz="1200" b="0" i="0" kern="1200" dirty="0">
                <a:solidFill>
                  <a:schemeClr val="tx1"/>
                </a:solidFill>
                <a:effectLst/>
                <a:latin typeface="+mn-lt"/>
                <a:ea typeface="+mn-ea"/>
                <a:cs typeface="+mn-cs"/>
              </a:rPr>
              <a:t>mal feito pode bagunçar totalmente um </a:t>
            </a:r>
            <a:r>
              <a:rPr lang="pt-BR" sz="1200" b="0" i="1" kern="1200" dirty="0">
                <a:solidFill>
                  <a:schemeClr val="tx1"/>
                </a:solidFill>
                <a:effectLst/>
                <a:latin typeface="+mn-lt"/>
                <a:ea typeface="+mn-ea"/>
                <a:cs typeface="+mn-cs"/>
              </a:rPr>
              <a:t>sprint. </a:t>
            </a: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10</a:t>
            </a:fld>
            <a:endParaRPr lang="pt-BR"/>
          </a:p>
        </p:txBody>
      </p:sp>
    </p:spTree>
    <p:extLst>
      <p:ext uri="{BB962C8B-B14F-4D97-AF65-F5344CB8AC3E}">
        <p14:creationId xmlns:p14="http://schemas.microsoft.com/office/powerpoint/2010/main" val="738658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0" i="0" u="none" strike="noStrike" kern="1200" baseline="0" dirty="0">
                <a:solidFill>
                  <a:schemeClr val="tx1"/>
                </a:solidFill>
                <a:latin typeface="+mn-lt"/>
                <a:ea typeface="+mn-ea"/>
                <a:cs typeface="+mn-cs"/>
              </a:rPr>
              <a:t>Às vezes, os </a:t>
            </a:r>
            <a:r>
              <a:rPr lang="pt-BR" sz="1200" b="0" i="1" u="none" strike="noStrike" kern="1200" baseline="0" dirty="0" err="1">
                <a:solidFill>
                  <a:schemeClr val="tx1"/>
                </a:solidFill>
                <a:latin typeface="+mn-lt"/>
                <a:ea typeface="+mn-ea"/>
                <a:cs typeface="+mn-cs"/>
              </a:rPr>
              <a:t>product</a:t>
            </a:r>
            <a:r>
              <a:rPr lang="pt-BR" sz="1200" b="0" i="1" u="none" strike="noStrike" kern="1200" baseline="0" dirty="0">
                <a:solidFill>
                  <a:schemeClr val="tx1"/>
                </a:solidFill>
                <a:latin typeface="+mn-lt"/>
                <a:ea typeface="+mn-ea"/>
                <a:cs typeface="+mn-cs"/>
              </a:rPr>
              <a:t> </a:t>
            </a:r>
            <a:r>
              <a:rPr lang="pt-BR" sz="1200" b="0" i="1" u="none" strike="noStrike" kern="1200" baseline="0" dirty="0" err="1">
                <a:solidFill>
                  <a:schemeClr val="tx1"/>
                </a:solidFill>
                <a:latin typeface="+mn-lt"/>
                <a:ea typeface="+mn-ea"/>
                <a:cs typeface="+mn-cs"/>
              </a:rPr>
              <a:t>owners</a:t>
            </a:r>
            <a:r>
              <a:rPr lang="pt-BR" sz="1200" b="0" i="1" u="none" strike="noStrike" kern="1200" baseline="0" dirty="0">
                <a:solidFill>
                  <a:schemeClr val="tx1"/>
                </a:solidFill>
                <a:latin typeface="+mn-lt"/>
                <a:ea typeface="+mn-ea"/>
                <a:cs typeface="+mn-cs"/>
              </a:rPr>
              <a:t> </a:t>
            </a:r>
            <a:r>
              <a:rPr lang="pt-BR" sz="1200" b="0" i="0" u="none" strike="noStrike" kern="1200" baseline="0" dirty="0">
                <a:solidFill>
                  <a:schemeClr val="tx1"/>
                </a:solidFill>
                <a:latin typeface="+mn-lt"/>
                <a:ea typeface="+mn-ea"/>
                <a:cs typeface="+mn-cs"/>
              </a:rPr>
              <a:t>relutam em despender horas com a equipe fazendo planejamento do </a:t>
            </a:r>
            <a:r>
              <a:rPr lang="pt-BR" sz="1200" b="0" i="1" u="none" strike="noStrike" kern="1200" baseline="0" dirty="0">
                <a:solidFill>
                  <a:schemeClr val="tx1"/>
                </a:solidFill>
                <a:latin typeface="+mn-lt"/>
                <a:ea typeface="+mn-ea"/>
                <a:cs typeface="+mn-cs"/>
              </a:rPr>
              <a:t>sprint.</a:t>
            </a: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12</a:t>
            </a:fld>
            <a:endParaRPr lang="pt-BR"/>
          </a:p>
        </p:txBody>
      </p:sp>
    </p:spTree>
    <p:extLst>
      <p:ext uri="{BB962C8B-B14F-4D97-AF65-F5344CB8AC3E}">
        <p14:creationId xmlns:p14="http://schemas.microsoft.com/office/powerpoint/2010/main" val="263935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Por isso a importância da participação de todos na reunião</a:t>
            </a:r>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13</a:t>
            </a:fld>
            <a:endParaRPr lang="pt-BR"/>
          </a:p>
        </p:txBody>
      </p:sp>
    </p:spTree>
    <p:extLst>
      <p:ext uri="{BB962C8B-B14F-4D97-AF65-F5344CB8AC3E}">
        <p14:creationId xmlns:p14="http://schemas.microsoft.com/office/powerpoint/2010/main" val="2774415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A colaboração direta é fundamental para o </a:t>
            </a:r>
            <a:r>
              <a:rPr lang="pt-BR" sz="1200" b="0" i="1" kern="1200" dirty="0">
                <a:solidFill>
                  <a:schemeClr val="tx1"/>
                </a:solidFill>
                <a:effectLst/>
                <a:latin typeface="+mn-lt"/>
                <a:ea typeface="+mn-ea"/>
                <a:cs typeface="+mn-cs"/>
              </a:rPr>
              <a:t>Scrum </a:t>
            </a:r>
            <a:r>
              <a:rPr lang="pt-BR" sz="1200" b="0" i="0" kern="1200" dirty="0">
                <a:solidFill>
                  <a:schemeClr val="tx1"/>
                </a:solidFill>
                <a:effectLst/>
                <a:latin typeface="+mn-lt"/>
                <a:ea typeface="+mn-ea"/>
                <a:cs typeface="+mn-cs"/>
              </a:rPr>
              <a:t>e, de fato, todo o desenvolvimento ágil de software.</a:t>
            </a:r>
            <a:br>
              <a:rPr lang="pt-BR" dirty="0"/>
            </a:b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14</a:t>
            </a:fld>
            <a:endParaRPr lang="pt-BR"/>
          </a:p>
        </p:txBody>
      </p:sp>
    </p:spTree>
    <p:extLst>
      <p:ext uri="{BB962C8B-B14F-4D97-AF65-F5344CB8AC3E}">
        <p14:creationId xmlns:p14="http://schemas.microsoft.com/office/powerpoint/2010/main" val="2149474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Lembrar que tempo é dinheiro</a:t>
            </a:r>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15</a:t>
            </a:fld>
            <a:endParaRPr lang="pt-BR"/>
          </a:p>
        </p:txBody>
      </p:sp>
    </p:spTree>
    <p:extLst>
      <p:ext uri="{BB962C8B-B14F-4D97-AF65-F5344CB8AC3E}">
        <p14:creationId xmlns:p14="http://schemas.microsoft.com/office/powerpoint/2010/main" val="419069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Qualidade interna não está em discussão, é inegociável;</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É responsabilidade da equipe manter a qualidade do sistema sob todas as circunstâncias e isso simplesmente não é negociável;</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Sacrificar qualidade interna é quase sempre uma ideia muito, muito ruim.</a:t>
            </a:r>
            <a:r>
              <a:rPr lang="pt-BR" dirty="0"/>
              <a:t> </a:t>
            </a: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16</a:t>
            </a:fld>
            <a:endParaRPr lang="pt-BR"/>
          </a:p>
        </p:txBody>
      </p:sp>
    </p:spTree>
    <p:extLst>
      <p:ext uri="{BB962C8B-B14F-4D97-AF65-F5344CB8AC3E}">
        <p14:creationId xmlns:p14="http://schemas.microsoft.com/office/powerpoint/2010/main" val="768262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Qualidade interna não está em discussão, é inegociável;</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É responsabilidade da equipe manter a qualidade do sistema sob todas as circunstâncias e isso simplesmente não é negociável;</a:t>
            </a:r>
          </a:p>
          <a:p>
            <a:pPr marL="171450" indent="-171450">
              <a:buFont typeface="Arial" panose="020B0604020202020204" pitchFamily="34" charset="0"/>
              <a:buChar char="•"/>
            </a:pPr>
            <a:r>
              <a:rPr lang="pt-BR" sz="1200" b="0" i="0" kern="1200" dirty="0">
                <a:solidFill>
                  <a:schemeClr val="tx1"/>
                </a:solidFill>
                <a:effectLst/>
                <a:latin typeface="+mn-lt"/>
                <a:ea typeface="+mn-ea"/>
                <a:cs typeface="+mn-cs"/>
              </a:rPr>
              <a:t>Sacrificar qualidade interna é quase sempre uma ideia muito, muito ruim.</a:t>
            </a:r>
            <a:r>
              <a:rPr lang="pt-BR" dirty="0"/>
              <a:t> </a:t>
            </a:r>
            <a:br>
              <a:rPr lang="pt-BR" dirty="0"/>
            </a:br>
            <a:endParaRPr lang="pt-BR" dirty="0"/>
          </a:p>
        </p:txBody>
      </p:sp>
      <p:sp>
        <p:nvSpPr>
          <p:cNvPr id="4" name="Espaço Reservado para Número de Slide 3"/>
          <p:cNvSpPr>
            <a:spLocks noGrp="1"/>
          </p:cNvSpPr>
          <p:nvPr>
            <p:ph type="sldNum" sz="quarter" idx="5"/>
          </p:nvPr>
        </p:nvSpPr>
        <p:spPr/>
        <p:txBody>
          <a:bodyPr/>
          <a:lstStyle/>
          <a:p>
            <a:fld id="{44746624-DDBB-4AA5-9EEC-174FB4AF5C20}" type="slidenum">
              <a:rPr lang="pt-BR" smtClean="0"/>
              <a:t>17</a:t>
            </a:fld>
            <a:endParaRPr lang="pt-BR"/>
          </a:p>
        </p:txBody>
      </p:sp>
    </p:spTree>
    <p:extLst>
      <p:ext uri="{BB962C8B-B14F-4D97-AF65-F5344CB8AC3E}">
        <p14:creationId xmlns:p14="http://schemas.microsoft.com/office/powerpoint/2010/main" val="704646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787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609600" y="1604520"/>
            <a:ext cx="1097232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61" name="PlaceHolder 3"/>
          <p:cNvSpPr>
            <a:spLocks noGrp="1"/>
          </p:cNvSpPr>
          <p:nvPr>
            <p:ph type="body"/>
          </p:nvPr>
        </p:nvSpPr>
        <p:spPr>
          <a:xfrm>
            <a:off x="609600" y="3682080"/>
            <a:ext cx="1097232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285656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609600" y="160452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64" name="PlaceHolder 3"/>
          <p:cNvSpPr>
            <a:spLocks noGrp="1"/>
          </p:cNvSpPr>
          <p:nvPr>
            <p:ph type="body"/>
          </p:nvPr>
        </p:nvSpPr>
        <p:spPr>
          <a:xfrm>
            <a:off x="6232320" y="160452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65" name="PlaceHolder 4"/>
          <p:cNvSpPr>
            <a:spLocks noGrp="1"/>
          </p:cNvSpPr>
          <p:nvPr>
            <p:ph type="body"/>
          </p:nvPr>
        </p:nvSpPr>
        <p:spPr>
          <a:xfrm>
            <a:off x="6232320" y="368208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66" name="PlaceHolder 5"/>
          <p:cNvSpPr>
            <a:spLocks noGrp="1"/>
          </p:cNvSpPr>
          <p:nvPr>
            <p:ph type="body"/>
          </p:nvPr>
        </p:nvSpPr>
        <p:spPr>
          <a:xfrm>
            <a:off x="609600" y="368208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1904506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600" y="273600"/>
            <a:ext cx="10972320" cy="114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pt-BR" b="0" strike="noStrike" spc="-1">
                <a:solidFill>
                  <a:srgbClr val="145091"/>
                </a:solidFill>
                <a:uFill>
                  <a:solidFill>
                    <a:srgbClr val="FFFFFF"/>
                  </a:solidFill>
                </a:uFill>
                <a:latin typeface="Times New Roman"/>
                <a:ea typeface="+mn-ea"/>
                <a:cs typeface="+mn-cs"/>
              </a:defRPr>
            </a:lvl1pPr>
          </a:lstStyle>
          <a:p>
            <a:pPr marL="0" lvl="0" algn="ctr">
              <a:lnSpc>
                <a:spcPct val="100000"/>
              </a:lnSpc>
            </a:pP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609600" y="1604520"/>
            <a:ext cx="10972320" cy="397728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69" name="PlaceHolder 3"/>
          <p:cNvSpPr>
            <a:spLocks noGrp="1"/>
          </p:cNvSpPr>
          <p:nvPr>
            <p:ph type="body"/>
          </p:nvPr>
        </p:nvSpPr>
        <p:spPr>
          <a:xfrm>
            <a:off x="609600" y="1604520"/>
            <a:ext cx="10972320" cy="397728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pic>
        <p:nvPicPr>
          <p:cNvPr id="70" name="Picture 69"/>
          <p:cNvPicPr/>
          <p:nvPr/>
        </p:nvPicPr>
        <p:blipFill>
          <a:blip r:embed="rId2"/>
          <a:stretch/>
        </p:blipFill>
        <p:spPr>
          <a:xfrm>
            <a:off x="2772000" y="1604520"/>
            <a:ext cx="6646560" cy="3977280"/>
          </a:xfrm>
          <a:prstGeom prst="rect">
            <a:avLst/>
          </a:prstGeom>
          <a:ln>
            <a:noFill/>
          </a:ln>
        </p:spPr>
      </p:pic>
      <p:pic>
        <p:nvPicPr>
          <p:cNvPr id="71" name="Picture 70"/>
          <p:cNvPicPr/>
          <p:nvPr/>
        </p:nvPicPr>
        <p:blipFill>
          <a:blip r:embed="rId2"/>
          <a:stretch/>
        </p:blipFill>
        <p:spPr>
          <a:xfrm>
            <a:off x="2772000" y="1604520"/>
            <a:ext cx="6646560" cy="3977280"/>
          </a:xfrm>
          <a:prstGeom prst="rect">
            <a:avLst/>
          </a:prstGeom>
          <a:ln>
            <a:noFill/>
          </a:ln>
        </p:spPr>
      </p:pic>
    </p:spTree>
    <p:extLst>
      <p:ext uri="{BB962C8B-B14F-4D97-AF65-F5344CB8AC3E}">
        <p14:creationId xmlns:p14="http://schemas.microsoft.com/office/powerpoint/2010/main" val="2369087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10001" y="1449147"/>
            <a:ext cx="10572000" cy="2971051"/>
          </a:xfr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b="0" strike="noStrike" spc="-1" dirty="0">
                <a:solidFill>
                  <a:srgbClr val="145091"/>
                </a:solidFill>
                <a:uFill>
                  <a:solidFill>
                    <a:srgbClr val="FFFFFF"/>
                  </a:solidFill>
                </a:uFill>
                <a:latin typeface="Times New Roman"/>
                <a:ea typeface="+mn-ea"/>
                <a:cs typeface="+mn-cs"/>
              </a:defRPr>
            </a:lvl1pPr>
          </a:lstStyle>
          <a:p>
            <a:pPr marL="0" lvl="0" algn="ctr">
              <a:lnSpc>
                <a:spcPct val="100000"/>
              </a:lnSpc>
            </a:pPr>
            <a:r>
              <a:rPr lang="pt-BR"/>
              <a:t>Clique para editar o título Mestre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5003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571998" cy="970450"/>
          </a:xfr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b="0" strike="noStrike" spc="-1" dirty="0">
                <a:solidFill>
                  <a:srgbClr val="145091"/>
                </a:solidFill>
                <a:uFill>
                  <a:solidFill>
                    <a:srgbClr val="FFFFFF"/>
                  </a:solidFill>
                </a:uFill>
                <a:latin typeface="Times New Roman"/>
                <a:ea typeface="+mn-ea"/>
                <a:cs typeface="+mn-cs"/>
              </a:defRPr>
            </a:lvl1pPr>
          </a:lstStyle>
          <a:p>
            <a:pPr marL="0" lvl="0" algn="ctr">
              <a:lnSpc>
                <a:spcPct val="100000"/>
              </a:lnSpc>
            </a:pPr>
            <a:r>
              <a:rPr lang="pt-BR"/>
              <a:t>Clique para editar o título Mestre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3200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rtão de Nome">
    <p:spTree>
      <p:nvGrpSpPr>
        <p:cNvPr id="1" name=""/>
        <p:cNvGrpSpPr/>
        <p:nvPr/>
      </p:nvGrpSpPr>
      <p:grpSpPr>
        <a:xfrm>
          <a:off x="0" y="0"/>
          <a:ext cx="0" cy="0"/>
          <a:chOff x="0" y="0"/>
          <a:chExt cx="0" cy="0"/>
        </a:xfrm>
      </p:grpSpPr>
      <p:sp>
        <p:nvSpPr>
          <p:cNvPr id="38" name="Title 1"/>
          <p:cNvSpPr>
            <a:spLocks noGrp="1"/>
          </p:cNvSpPr>
          <p:nvPr>
            <p:ph type="title"/>
          </p:nvPr>
        </p:nvSpPr>
        <p:spPr>
          <a:xfrm>
            <a:off x="1357089" y="2435957"/>
            <a:ext cx="4382521" cy="2007789"/>
          </a:xfr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b="0" strike="noStrike" spc="-1" dirty="0">
                <a:solidFill>
                  <a:srgbClr val="145091"/>
                </a:solidFill>
                <a:uFill>
                  <a:solidFill>
                    <a:srgbClr val="FFFFFF"/>
                  </a:solidFill>
                </a:uFill>
                <a:latin typeface="Times New Roman"/>
                <a:ea typeface="+mn-ea"/>
                <a:cs typeface="+mn-cs"/>
              </a:defRPr>
            </a:lvl1pPr>
          </a:lstStyle>
          <a:p>
            <a:pPr marL="0" lvl="0" algn="ctr">
              <a:lnSpc>
                <a:spcPct val="100000"/>
              </a:lnSpc>
            </a:pPr>
            <a:r>
              <a:rPr lang="pt-BR"/>
              <a:t>Clique para editar o título Mestre</a:t>
            </a:r>
            <a:endParaRPr lang="en-US" dirty="0"/>
          </a:p>
        </p:txBody>
      </p:sp>
      <p:sp>
        <p:nvSpPr>
          <p:cNvPr id="6" name="Text Placeholder 5"/>
          <p:cNvSpPr>
            <a:spLocks noGrp="1"/>
          </p:cNvSpPr>
          <p:nvPr>
            <p:ph type="body" sz="quarter" idx="16"/>
          </p:nvPr>
        </p:nvSpPr>
        <p:spPr>
          <a:xfrm>
            <a:off x="6156000" y="2286000"/>
            <a:ext cx="4880300" cy="2295525"/>
          </a:xfr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pt-BR" sz="4400" b="0" strike="noStrike" spc="-1">
                <a:solidFill>
                  <a:srgbClr val="145091"/>
                </a:solidFill>
                <a:uFill>
                  <a:solidFill>
                    <a:srgbClr val="FFFFFF"/>
                  </a:solidFill>
                </a:uFill>
                <a:latin typeface="Times New Roman"/>
                <a:cs typeface="+mn-cs"/>
              </a:defRPr>
            </a:lvl1pPr>
          </a:lstStyle>
          <a:p>
            <a:pPr marL="0" lvl="0" algn="ctr">
              <a:lnSpc>
                <a:spcPct val="100000"/>
              </a:lnSpc>
            </a:pPr>
            <a:r>
              <a:rPr lang="pt-BR"/>
              <a:t>Clique para editar os estilos de texto Mestres</a:t>
            </a:r>
          </a:p>
        </p:txBody>
      </p:sp>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1863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073151" y="446088"/>
            <a:ext cx="3547533" cy="1618396"/>
          </a:xfr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b="0" strike="noStrike" spc="-1" dirty="0">
                <a:solidFill>
                  <a:srgbClr val="145091"/>
                </a:solidFill>
                <a:uFill>
                  <a:solidFill>
                    <a:srgbClr val="FFFFFF"/>
                  </a:solidFill>
                </a:uFill>
                <a:latin typeface="Times New Roman"/>
                <a:ea typeface="+mn-ea"/>
                <a:cs typeface="+mn-cs"/>
              </a:defRPr>
            </a:lvl1pPr>
          </a:lstStyle>
          <a:p>
            <a:pPr marL="0" lvl="0" algn="ctr">
              <a:lnSpc>
                <a:spcPct val="100000"/>
              </a:lnSpc>
            </a:pPr>
            <a:r>
              <a:rPr lang="pt-BR"/>
              <a:t>Clique para editar o título Mestre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88273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609600" y="1604520"/>
            <a:ext cx="10972320" cy="3977280"/>
          </a:xfrm>
          <a:prstGeom prst="rect">
            <a:avLst/>
          </a:prstGeom>
        </p:spPr>
        <p:txBody>
          <a:bodyPr lIns="0" tIns="0" rIns="0" bIns="0" anchor="ctr"/>
          <a:lstStyle/>
          <a:p>
            <a:pPr algn="ctr"/>
            <a:r>
              <a:rPr lang="en-US" sz="3200" b="0" strike="noStrike" spc="-1">
                <a:solidFill>
                  <a:srgbClr val="000000"/>
                </a:solidFill>
                <a:uFill>
                  <a:solidFill>
                    <a:srgbClr val="FFFFFF"/>
                  </a:solidFill>
                </a:uFill>
                <a:latin typeface="Arial"/>
              </a:rPr>
              <a:t>Click to edit Master subtitle style</a:t>
            </a:r>
            <a:endParaRPr lang="pt-B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206713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609600" y="1604520"/>
            <a:ext cx="10972320" cy="397728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1846344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609600" y="1604520"/>
            <a:ext cx="5354400" cy="39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sz="4400" b="0" strike="noStrike" spc="-1" smtClean="0">
                <a:solidFill>
                  <a:srgbClr val="145091"/>
                </a:solidFill>
                <a:uFill>
                  <a:solidFill>
                    <a:srgbClr val="FFFFFF"/>
                  </a:solidFill>
                </a:uFill>
                <a:latin typeface="Times New Roman"/>
                <a:cs typeface="+mn-cs"/>
              </a:defRPr>
            </a:lvl1pPr>
          </a:lstStyle>
          <a:p>
            <a:pPr marL="0" lvl="0" algn="ctr">
              <a:lnSpc>
                <a:spcPct val="100000"/>
              </a:lnSpc>
            </a:pPr>
            <a:r>
              <a:rPr lang="en-US" sz="3200" b="0" strike="noStrike" spc="-1">
                <a:solidFill>
                  <a:srgbClr val="000000"/>
                </a:solidFill>
                <a:uFill>
                  <a:solidFill>
                    <a:srgbClr val="FFFFFF"/>
                  </a:solidFill>
                </a:uFill>
                <a:latin typeface="Arial"/>
              </a:rPr>
              <a:t>Click to edit Master text styles</a:t>
            </a:r>
          </a:p>
        </p:txBody>
      </p:sp>
      <p:sp>
        <p:nvSpPr>
          <p:cNvPr id="44" name="PlaceHolder 3"/>
          <p:cNvSpPr>
            <a:spLocks noGrp="1"/>
          </p:cNvSpPr>
          <p:nvPr>
            <p:ph type="body"/>
          </p:nvPr>
        </p:nvSpPr>
        <p:spPr>
          <a:xfrm>
            <a:off x="6232320" y="1604520"/>
            <a:ext cx="5354400" cy="39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sz="4400" b="0" strike="noStrike" spc="-1" smtClean="0">
                <a:solidFill>
                  <a:srgbClr val="145091"/>
                </a:solidFill>
                <a:uFill>
                  <a:solidFill>
                    <a:srgbClr val="FFFFFF"/>
                  </a:solidFill>
                </a:uFill>
                <a:latin typeface="Times New Roman"/>
                <a:cs typeface="+mn-cs"/>
              </a:defRPr>
            </a:lvl1pPr>
          </a:lstStyle>
          <a:p>
            <a:pPr marL="0" lvl="0" algn="ctr">
              <a:lnSpc>
                <a:spcPct val="100000"/>
              </a:lnSpc>
            </a:pPr>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824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3462640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600" y="273600"/>
            <a:ext cx="10972320" cy="5307840"/>
          </a:xfrm>
          <a:prstGeom prst="rect">
            <a:avLst/>
          </a:prstGeom>
        </p:spPr>
        <p:txBody>
          <a:bodyPr lIns="0" tIns="0" rIns="0" bIns="0" anchor="ctr"/>
          <a:lstStyle/>
          <a:p>
            <a:pPr algn="ctr"/>
            <a:r>
              <a:rPr lang="en-US" sz="3200" b="0" strike="noStrike" spc="-1" dirty="0">
                <a:solidFill>
                  <a:srgbClr val="000000"/>
                </a:solidFill>
                <a:uFill>
                  <a:solidFill>
                    <a:srgbClr val="FFFFFF"/>
                  </a:solidFill>
                </a:uFill>
                <a:latin typeface="Arial"/>
              </a:rPr>
              <a:t>Click to edit Master subtitle style</a:t>
            </a:r>
            <a:endParaRPr lang="pt-BR" sz="32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85970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609600" y="160452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49" name="PlaceHolder 3"/>
          <p:cNvSpPr>
            <a:spLocks noGrp="1"/>
          </p:cNvSpPr>
          <p:nvPr>
            <p:ph type="body"/>
          </p:nvPr>
        </p:nvSpPr>
        <p:spPr>
          <a:xfrm>
            <a:off x="609600" y="368208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50" name="PlaceHolder 4"/>
          <p:cNvSpPr>
            <a:spLocks noGrp="1"/>
          </p:cNvSpPr>
          <p:nvPr>
            <p:ph type="body"/>
          </p:nvPr>
        </p:nvSpPr>
        <p:spPr>
          <a:xfrm>
            <a:off x="6232320" y="1604520"/>
            <a:ext cx="5354400" cy="397728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188167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609600" y="1604520"/>
            <a:ext cx="5354400" cy="397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lvl1pPr>
              <a:defRPr lang="en-US" sz="4400" b="0" strike="noStrike" spc="-1" smtClean="0">
                <a:solidFill>
                  <a:srgbClr val="145091"/>
                </a:solidFill>
                <a:uFill>
                  <a:solidFill>
                    <a:srgbClr val="FFFFFF"/>
                  </a:solidFill>
                </a:uFill>
                <a:latin typeface="Times New Roman"/>
              </a:defRPr>
            </a:lvl1pPr>
          </a:lstStyle>
          <a:p>
            <a:pPr marL="0" lvl="0" algn="ctr">
              <a:lnSpc>
                <a:spcPct val="100000"/>
              </a:lnSpc>
            </a:pPr>
            <a:r>
              <a:rPr lang="en-US" sz="3200" b="0" strike="noStrike" spc="-1">
                <a:solidFill>
                  <a:srgbClr val="000000"/>
                </a:solidFill>
                <a:uFill>
                  <a:solidFill>
                    <a:srgbClr val="FFFFFF"/>
                  </a:solidFill>
                </a:uFill>
                <a:latin typeface="Arial"/>
              </a:rPr>
              <a:t>Click to edit Master text styles</a:t>
            </a:r>
          </a:p>
        </p:txBody>
      </p:sp>
      <p:sp>
        <p:nvSpPr>
          <p:cNvPr id="53" name="PlaceHolder 3"/>
          <p:cNvSpPr>
            <a:spLocks noGrp="1"/>
          </p:cNvSpPr>
          <p:nvPr>
            <p:ph type="body"/>
          </p:nvPr>
        </p:nvSpPr>
        <p:spPr>
          <a:xfrm>
            <a:off x="6232320" y="160452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54" name="PlaceHolder 4"/>
          <p:cNvSpPr>
            <a:spLocks noGrp="1"/>
          </p:cNvSpPr>
          <p:nvPr>
            <p:ph type="body"/>
          </p:nvPr>
        </p:nvSpPr>
        <p:spPr>
          <a:xfrm>
            <a:off x="6232320" y="368208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3305692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Master title style</a:t>
            </a:r>
            <a:endParaRPr lang="pt-BR" sz="44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609600" y="160452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57" name="PlaceHolder 3"/>
          <p:cNvSpPr>
            <a:spLocks noGrp="1"/>
          </p:cNvSpPr>
          <p:nvPr>
            <p:ph type="body"/>
          </p:nvPr>
        </p:nvSpPr>
        <p:spPr>
          <a:xfrm>
            <a:off x="6232320" y="1604520"/>
            <a:ext cx="535440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
        <p:nvSpPr>
          <p:cNvPr id="58" name="PlaceHolder 4"/>
          <p:cNvSpPr>
            <a:spLocks noGrp="1"/>
          </p:cNvSpPr>
          <p:nvPr>
            <p:ph type="body"/>
          </p:nvPr>
        </p:nvSpPr>
        <p:spPr>
          <a:xfrm>
            <a:off x="609600" y="3682080"/>
            <a:ext cx="10972320" cy="1896840"/>
          </a:xfrm>
          <a:prstGeom prst="rect">
            <a:avLst/>
          </a:prstGeom>
        </p:spPr>
        <p:txBody>
          <a:bodyPr lIns="0" tIns="0" rIns="0" bIns="0"/>
          <a:lstStyle/>
          <a:p>
            <a:pPr lvl="0"/>
            <a:r>
              <a:rPr lang="en-US" sz="3200" b="0" strike="noStrike" spc="-1">
                <a:solidFill>
                  <a:srgbClr val="000000"/>
                </a:solidFill>
                <a:uFill>
                  <a:solidFill>
                    <a:srgbClr val="FFFFFF"/>
                  </a:solidFill>
                </a:uFill>
                <a:latin typeface="Arial"/>
              </a:rPr>
              <a:t>Click to edit Master text styles</a:t>
            </a:r>
          </a:p>
        </p:txBody>
      </p:sp>
    </p:spTree>
    <p:extLst>
      <p:ext uri="{BB962C8B-B14F-4D97-AF65-F5344CB8AC3E}">
        <p14:creationId xmlns:p14="http://schemas.microsoft.com/office/powerpoint/2010/main" val="4213498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stretch>
            <a:fillRect/>
          </a:stretch>
        </a:blip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600" y="273600"/>
            <a:ext cx="10972320" cy="1144800"/>
          </a:xfrm>
          <a:prstGeom prst="rect">
            <a:avLst/>
          </a:prstGeom>
        </p:spPr>
        <p:txBody>
          <a:bodyPr lIns="0" tIns="0" rIns="0" bIns="0" anchor="ctr"/>
          <a:lstStyle/>
          <a:p>
            <a:pPr algn="ctr"/>
            <a:r>
              <a:rPr lang="pt-BR" sz="4400" b="0" strike="noStrike" spc="-1">
                <a:solidFill>
                  <a:srgbClr val="000000"/>
                </a:solidFill>
                <a:uFill>
                  <a:solidFill>
                    <a:srgbClr val="FFFFFF"/>
                  </a:solidFill>
                </a:uFill>
                <a:latin typeface="Arial"/>
              </a:rPr>
              <a:t>Clique para editar o formato do texto do título</a:t>
            </a:r>
          </a:p>
        </p:txBody>
      </p:sp>
      <p:sp>
        <p:nvSpPr>
          <p:cNvPr id="37" name="PlaceHolder 2"/>
          <p:cNvSpPr>
            <a:spLocks noGrp="1"/>
          </p:cNvSpPr>
          <p:nvPr>
            <p:ph type="body"/>
          </p:nvPr>
        </p:nvSpPr>
        <p:spPr>
          <a:xfrm>
            <a:off x="609600" y="1604520"/>
            <a:ext cx="10972320" cy="3977280"/>
          </a:xfrm>
          <a:prstGeom prst="rect">
            <a:avLst/>
          </a:prstGeom>
        </p:spPr>
        <p:txBody>
          <a:bodyPr lIns="0" tIns="0" rIns="0" bIns="0"/>
          <a:lstStyle/>
          <a:p>
            <a:pPr marL="432000" indent="-324000">
              <a:spcBef>
                <a:spcPts val="1417"/>
              </a:spcBef>
              <a:buClr>
                <a:srgbClr val="000000"/>
              </a:buClr>
              <a:buSzPct val="45000"/>
              <a:buFont typeface="Wingdings" charset="2"/>
              <a:buChar char=""/>
            </a:pPr>
            <a:r>
              <a:rPr lang="pt-BR" sz="3200" b="0" strike="noStrike" spc="-1" dirty="0">
                <a:solidFill>
                  <a:srgbClr val="000000"/>
                </a:solidFill>
                <a:uFill>
                  <a:solidFill>
                    <a:srgbClr val="FFFFFF"/>
                  </a:solidFill>
                </a:uFill>
                <a:latin typeface="Arial"/>
              </a:rPr>
              <a:t>Clique para editar o formato do texto da estrutura de tópicos</a:t>
            </a:r>
          </a:p>
          <a:p>
            <a:pPr marL="864000" lvl="1" indent="-324000">
              <a:spcBef>
                <a:spcPts val="1134"/>
              </a:spcBef>
              <a:buClr>
                <a:srgbClr val="000000"/>
              </a:buClr>
              <a:buSzPct val="75000"/>
              <a:buFont typeface="Symbol" charset="2"/>
              <a:buChar char=""/>
            </a:pPr>
            <a:r>
              <a:rPr lang="pt-BR" sz="2800" b="0" strike="noStrike" spc="-1" dirty="0">
                <a:solidFill>
                  <a:srgbClr val="000000"/>
                </a:solidFill>
                <a:uFill>
                  <a:solidFill>
                    <a:srgbClr val="FFFFFF"/>
                  </a:solidFill>
                </a:uFill>
                <a:latin typeface="Arial"/>
              </a:rPr>
              <a:t>2.º nível da estrutura de tópicos</a:t>
            </a:r>
          </a:p>
          <a:p>
            <a:pPr marL="1296000" lvl="2" indent="-288000">
              <a:spcBef>
                <a:spcPts val="850"/>
              </a:spcBef>
              <a:buClr>
                <a:srgbClr val="000000"/>
              </a:buClr>
              <a:buSzPct val="45000"/>
              <a:buFont typeface="Wingdings" charset="2"/>
              <a:buChar char=""/>
            </a:pPr>
            <a:r>
              <a:rPr lang="pt-BR" sz="2400" b="0" strike="noStrike" spc="-1" dirty="0">
                <a:solidFill>
                  <a:srgbClr val="000000"/>
                </a:solidFill>
                <a:uFill>
                  <a:solidFill>
                    <a:srgbClr val="FFFFFF"/>
                  </a:solidFill>
                </a:uFill>
                <a:latin typeface="Arial"/>
              </a:rPr>
              <a:t>3.º nível da estrutura de tópicos</a:t>
            </a:r>
          </a:p>
          <a:p>
            <a:pPr marL="1728000" lvl="3" indent="-216000">
              <a:spcBef>
                <a:spcPts val="567"/>
              </a:spcBef>
              <a:buClr>
                <a:srgbClr val="000000"/>
              </a:buClr>
              <a:buSzPct val="75000"/>
              <a:buFont typeface="Symbol" charset="2"/>
              <a:buChar char=""/>
            </a:pPr>
            <a:r>
              <a:rPr lang="pt-BR" sz="2000" b="0" strike="noStrike" spc="-1" dirty="0">
                <a:solidFill>
                  <a:srgbClr val="000000"/>
                </a:solidFill>
                <a:uFill>
                  <a:solidFill>
                    <a:srgbClr val="FFFFFF"/>
                  </a:solidFill>
                </a:uFill>
                <a:latin typeface="Arial"/>
              </a:rPr>
              <a:t>4.º nível da estrutura de tópicos</a:t>
            </a:r>
          </a:p>
          <a:p>
            <a:pPr marL="2160000" lvl="4" indent="-216000">
              <a:spcBef>
                <a:spcPts val="283"/>
              </a:spcBef>
              <a:buClr>
                <a:srgbClr val="000000"/>
              </a:buClr>
              <a:buSzPct val="45000"/>
              <a:buFont typeface="Wingdings" charset="2"/>
              <a:buChar char=""/>
            </a:pPr>
            <a:r>
              <a:rPr lang="pt-BR" sz="2000" b="0" strike="noStrike" spc="-1" dirty="0">
                <a:solidFill>
                  <a:srgbClr val="000000"/>
                </a:solidFill>
                <a:uFill>
                  <a:solidFill>
                    <a:srgbClr val="FFFFFF"/>
                  </a:solidFill>
                </a:uFill>
                <a:latin typeface="Arial"/>
              </a:rPr>
              <a:t>5.º nível da estrutura de tópicos</a:t>
            </a:r>
          </a:p>
          <a:p>
            <a:pPr marL="2592000" lvl="5" indent="-216000">
              <a:spcBef>
                <a:spcPts val="283"/>
              </a:spcBef>
              <a:buClr>
                <a:srgbClr val="000000"/>
              </a:buClr>
              <a:buSzPct val="45000"/>
              <a:buFont typeface="Wingdings" charset="2"/>
              <a:buChar char=""/>
            </a:pPr>
            <a:r>
              <a:rPr lang="pt-BR" sz="2000" b="0" strike="noStrike" spc="-1" dirty="0">
                <a:solidFill>
                  <a:srgbClr val="000000"/>
                </a:solidFill>
                <a:uFill>
                  <a:solidFill>
                    <a:srgbClr val="FFFFFF"/>
                  </a:solidFill>
                </a:uFill>
                <a:latin typeface="Arial"/>
              </a:rPr>
              <a:t>6.º nível da estrutura de tópicos</a:t>
            </a:r>
          </a:p>
          <a:p>
            <a:pPr marL="3024000" lvl="6" indent="-216000">
              <a:spcBef>
                <a:spcPts val="283"/>
              </a:spcBef>
              <a:buClr>
                <a:srgbClr val="000000"/>
              </a:buClr>
              <a:buSzPct val="45000"/>
              <a:buFont typeface="Wingdings" charset="2"/>
              <a:buChar char=""/>
            </a:pPr>
            <a:r>
              <a:rPr lang="pt-BR" sz="2000" b="0" strike="noStrike" spc="-1" dirty="0">
                <a:solidFill>
                  <a:srgbClr val="000000"/>
                </a:solidFill>
                <a:uFill>
                  <a:solidFill>
                    <a:srgbClr val="FFFFFF"/>
                  </a:solidFill>
                </a:uFill>
                <a:latin typeface="Arial"/>
              </a:rPr>
              <a:t>7.º nível da estrutura de tópicos</a:t>
            </a:r>
          </a:p>
        </p:txBody>
      </p:sp>
      <p:sp>
        <p:nvSpPr>
          <p:cNvPr id="2" name="Slide Number Placeholder 1">
            <a:extLst>
              <a:ext uri="{FF2B5EF4-FFF2-40B4-BE49-F238E27FC236}">
                <a16:creationId xmlns:a16="http://schemas.microsoft.com/office/drawing/2014/main" id="{6FE4B213-F678-C559-E60E-C3D382E9D20F}"/>
              </a:ext>
            </a:extLst>
          </p:cNvPr>
          <p:cNvSpPr>
            <a:spLocks noGrp="1"/>
          </p:cNvSpPr>
          <p:nvPr>
            <p:ph type="sldNum" sz="quarter" idx="4"/>
          </p:nvPr>
        </p:nvSpPr>
        <p:spPr>
          <a:xfrm>
            <a:off x="9448800" y="613241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3B18B6-70E6-F044-BD6C-8FBC0A9371A8}" type="slidenum">
              <a:rPr lang="en-US" smtClean="0"/>
              <a:t>‹#›</a:t>
            </a:fld>
            <a:endParaRPr lang="en-US"/>
          </a:p>
        </p:txBody>
      </p:sp>
    </p:spTree>
    <p:extLst>
      <p:ext uri="{BB962C8B-B14F-4D97-AF65-F5344CB8AC3E}">
        <p14:creationId xmlns:p14="http://schemas.microsoft.com/office/powerpoint/2010/main" val="329317025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32000" indent="-324000" algn="l" defTabSz="914400" rtl="0" eaLnBrk="1" latinLnBrk="0" hangingPunct="1">
        <a:lnSpc>
          <a:spcPct val="90000"/>
        </a:lnSpc>
        <a:spcBef>
          <a:spcPts val="1417"/>
        </a:spcBef>
        <a:buClr>
          <a:srgbClr val="000000"/>
        </a:buClr>
        <a:buSzPct val="45000"/>
        <a:buFont typeface="Wingdings" charset="2"/>
        <a:buChar char=""/>
        <a:defRPr sz="22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6pPr>
      <a:lvl7pPr marL="2971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Times New Roman" panose="02020603050405020304" pitchFamily="18" charset="0"/>
          <a:ea typeface="+mn-ea"/>
          <a:cs typeface="Times New Roman" panose="02020603050405020304" pitchFamily="18"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www.desenvolvimentoagil.com.br/"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stomShape 1"/>
          <p:cNvSpPr/>
          <p:nvPr/>
        </p:nvSpPr>
        <p:spPr>
          <a:xfrm>
            <a:off x="3359640" y="375120"/>
            <a:ext cx="6686280" cy="1531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r>
              <a:rPr lang="pt-BR" sz="2000" spc="-1" dirty="0">
                <a:solidFill>
                  <a:srgbClr val="000000"/>
                </a:solidFill>
                <a:uFill>
                  <a:solidFill>
                    <a:srgbClr val="FFFFFF"/>
                  </a:solidFill>
                </a:uFill>
                <a:latin typeface="Times New Roman"/>
                <a:ea typeface="DejaVu Sans"/>
              </a:rPr>
              <a:t>Universidade Federal Rural do </a:t>
            </a:r>
            <a:r>
              <a:rPr lang="pt-BR" sz="2000" spc="-1" dirty="0" err="1">
                <a:solidFill>
                  <a:srgbClr val="000000"/>
                </a:solidFill>
                <a:uFill>
                  <a:solidFill>
                    <a:srgbClr val="FFFFFF"/>
                  </a:solidFill>
                </a:uFill>
                <a:latin typeface="Times New Roman"/>
                <a:ea typeface="DejaVu Sans"/>
              </a:rPr>
              <a:t>Semi-Árido</a:t>
            </a:r>
            <a:r>
              <a:rPr lang="pt-BR" sz="2000" spc="-1" dirty="0">
                <a:solidFill>
                  <a:srgbClr val="000000"/>
                </a:solidFill>
                <a:uFill>
                  <a:solidFill>
                    <a:srgbClr val="FFFFFF"/>
                  </a:solidFill>
                </a:uFill>
                <a:latin typeface="Times New Roman"/>
                <a:ea typeface="DejaVu Sans"/>
              </a:rPr>
              <a:t> – UFERSA</a:t>
            </a:r>
          </a:p>
          <a:p>
            <a:r>
              <a:rPr lang="pt-BR" sz="2000" spc="-1" dirty="0">
                <a:solidFill>
                  <a:srgbClr val="000000"/>
                </a:solidFill>
                <a:uFill>
                  <a:solidFill>
                    <a:srgbClr val="FFFFFF"/>
                  </a:solidFill>
                </a:uFill>
                <a:latin typeface="Times New Roman"/>
              </a:rPr>
              <a:t>﻿Departamento de Ciências Exatas e Tecnologia – DCETI</a:t>
            </a:r>
          </a:p>
          <a:p>
            <a:r>
              <a:rPr lang="pt-BR" sz="2000" spc="-1" dirty="0">
                <a:solidFill>
                  <a:srgbClr val="000000"/>
                </a:solidFill>
                <a:uFill>
                  <a:solidFill>
                    <a:srgbClr val="FFFFFF"/>
                  </a:solidFill>
                </a:uFill>
                <a:latin typeface="Times New Roman"/>
              </a:rPr>
              <a:t>Campus Angicos</a:t>
            </a:r>
            <a:endParaRPr lang="pt-BR" spc="-1" dirty="0">
              <a:solidFill>
                <a:srgbClr val="000000"/>
              </a:solidFill>
              <a:uFill>
                <a:solidFill>
                  <a:srgbClr val="FFFFFF"/>
                </a:solidFill>
              </a:uFill>
              <a:latin typeface="Arial"/>
            </a:endParaRPr>
          </a:p>
        </p:txBody>
      </p:sp>
      <p:pic>
        <p:nvPicPr>
          <p:cNvPr id="78" name="Imagem 4"/>
          <p:cNvPicPr/>
          <p:nvPr/>
        </p:nvPicPr>
        <p:blipFill>
          <a:blip r:embed="rId3"/>
          <a:stretch/>
        </p:blipFill>
        <p:spPr>
          <a:xfrm>
            <a:off x="2296920" y="332640"/>
            <a:ext cx="980280" cy="1513440"/>
          </a:xfrm>
          <a:prstGeom prst="rect">
            <a:avLst/>
          </a:prstGeom>
          <a:ln w="9360">
            <a:noFill/>
          </a:ln>
        </p:spPr>
      </p:pic>
      <p:sp>
        <p:nvSpPr>
          <p:cNvPr id="79" name="CustomShape 2"/>
          <p:cNvSpPr/>
          <p:nvPr/>
        </p:nvSpPr>
        <p:spPr>
          <a:xfrm>
            <a:off x="1919640" y="2793240"/>
            <a:ext cx="8414640" cy="69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2000" cap="all" spc="-1" dirty="0">
                <a:solidFill>
                  <a:srgbClr val="000000"/>
                </a:solidFill>
                <a:uFill>
                  <a:solidFill>
                    <a:srgbClr val="FFFFFF"/>
                  </a:solidFill>
                </a:uFill>
                <a:latin typeface="Times New Roman"/>
                <a:ea typeface="DejaVu Sans"/>
              </a:rPr>
              <a:t>Gerência de projetos</a:t>
            </a:r>
            <a:endParaRPr lang="pt-BR" spc="-1" dirty="0">
              <a:solidFill>
                <a:srgbClr val="000000"/>
              </a:solidFill>
              <a:uFill>
                <a:solidFill>
                  <a:srgbClr val="FFFFFF"/>
                </a:solidFill>
              </a:uFill>
              <a:latin typeface="Arial"/>
            </a:endParaRPr>
          </a:p>
        </p:txBody>
      </p:sp>
      <p:sp>
        <p:nvSpPr>
          <p:cNvPr id="80" name="CustomShape 3"/>
          <p:cNvSpPr/>
          <p:nvPr/>
        </p:nvSpPr>
        <p:spPr>
          <a:xfrm>
            <a:off x="1271640" y="4869000"/>
            <a:ext cx="10047960" cy="113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t-BR" sz="2000" b="1" spc="-1" dirty="0">
                <a:solidFill>
                  <a:srgbClr val="8B8B8B"/>
                </a:solidFill>
                <a:uFill>
                  <a:solidFill>
                    <a:srgbClr val="FFFFFF"/>
                  </a:solidFill>
                </a:uFill>
                <a:latin typeface="Times New Roman"/>
                <a:ea typeface="DejaVu Sans"/>
              </a:rPr>
              <a:t>Professor: Ramiro de Vasconcelos dos Santos Júnior, </a:t>
            </a:r>
            <a:r>
              <a:rPr lang="pt-BR" b="1" spc="-1" dirty="0" err="1">
                <a:solidFill>
                  <a:srgbClr val="8B8B8B"/>
                </a:solidFill>
                <a:uFill>
                  <a:solidFill>
                    <a:srgbClr val="FFFFFF"/>
                  </a:solidFill>
                </a:uFill>
                <a:latin typeface="Times New Roman"/>
                <a:ea typeface="DejaVu Sans"/>
              </a:rPr>
              <a:t>MSc</a:t>
            </a:r>
            <a:r>
              <a:rPr lang="pt-BR" b="1" spc="-1" dirty="0">
                <a:solidFill>
                  <a:srgbClr val="8B8B8B"/>
                </a:solidFill>
                <a:uFill>
                  <a:solidFill>
                    <a:srgbClr val="FFFFFF"/>
                  </a:solidFill>
                </a:uFill>
                <a:latin typeface="Times New Roman"/>
                <a:ea typeface="DejaVu Sans"/>
              </a:rPr>
              <a:t>.</a:t>
            </a:r>
            <a:endParaRPr lang="pt-BR" spc="-1" dirty="0">
              <a:solidFill>
                <a:srgbClr val="000000"/>
              </a:solidFill>
              <a:uFill>
                <a:solidFill>
                  <a:srgbClr val="FFFFFF"/>
                </a:solidFill>
              </a:uFill>
              <a:latin typeface="Arial"/>
            </a:endParaRPr>
          </a:p>
          <a:p>
            <a:pPr algn="ctr">
              <a:lnSpc>
                <a:spcPct val="100000"/>
              </a:lnSpc>
            </a:pPr>
            <a:endParaRPr lang="pt-BR" spc="-1" dirty="0">
              <a:solidFill>
                <a:srgbClr val="000000"/>
              </a:solidFill>
              <a:uFill>
                <a:solidFill>
                  <a:srgbClr val="FFFFFF"/>
                </a:solidFill>
              </a:uFill>
              <a:latin typeface="Arial"/>
            </a:endParaRPr>
          </a:p>
          <a:p>
            <a:pPr algn="ctr">
              <a:lnSpc>
                <a:spcPct val="100000"/>
              </a:lnSpc>
            </a:pPr>
            <a:r>
              <a:rPr lang="pt-BR" sz="2000" b="1" spc="-1" dirty="0">
                <a:solidFill>
                  <a:srgbClr val="8B8B8B"/>
                </a:solidFill>
                <a:uFill>
                  <a:solidFill>
                    <a:srgbClr val="FFFFFF"/>
                  </a:solidFill>
                </a:uFill>
                <a:latin typeface="Times New Roman"/>
                <a:ea typeface="DejaVu Sans"/>
              </a:rPr>
              <a:t>Angicos/RN, 21 </a:t>
            </a:r>
            <a:r>
              <a:rPr lang="pt-BR" sz="2000" b="1" spc="-1">
                <a:solidFill>
                  <a:srgbClr val="8B8B8B"/>
                </a:solidFill>
                <a:uFill>
                  <a:solidFill>
                    <a:srgbClr val="FFFFFF"/>
                  </a:solidFill>
                </a:uFill>
                <a:latin typeface="Times New Roman"/>
                <a:ea typeface="DejaVu Sans"/>
              </a:rPr>
              <a:t>de julho </a:t>
            </a:r>
            <a:r>
              <a:rPr lang="pt-BR" sz="2000" b="1" spc="-1" dirty="0">
                <a:solidFill>
                  <a:srgbClr val="8B8B8B"/>
                </a:solidFill>
                <a:uFill>
                  <a:solidFill>
                    <a:srgbClr val="FFFFFF"/>
                  </a:solidFill>
                </a:uFill>
                <a:latin typeface="Times New Roman"/>
                <a:ea typeface="DejaVu Sans"/>
              </a:rPr>
              <a:t>de 2023.</a:t>
            </a:r>
            <a:endParaRPr lang="pt-BR" spc="-1" dirty="0">
              <a:solidFill>
                <a:srgbClr val="000000"/>
              </a:solidFill>
              <a:uFill>
                <a:solidFill>
                  <a:srgbClr val="FFFFFF"/>
                </a:solidFill>
              </a:uFill>
              <a:latin typeface="Arial"/>
            </a:endParaRPr>
          </a:p>
          <a:p>
            <a:pPr algn="ctr">
              <a:lnSpc>
                <a:spcPct val="100000"/>
              </a:lnSpc>
            </a:pPr>
            <a:endParaRPr lang="pt-BR" spc="-1" dirty="0">
              <a:solidFill>
                <a:srgbClr val="000000"/>
              </a:solidFill>
              <a:uFill>
                <a:solidFill>
                  <a:srgbClr val="FFFFFF"/>
                </a:solidFill>
              </a:uFill>
              <a:latin typeface="Arial"/>
            </a:endParaRPr>
          </a:p>
          <a:p>
            <a:pPr algn="ctr">
              <a:lnSpc>
                <a:spcPct val="100000"/>
              </a:lnSpc>
            </a:pPr>
            <a:endParaRPr lang="pt-BR"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Planejamento do Sprint</a:t>
            </a:r>
          </a:p>
        </p:txBody>
      </p:sp>
      <p:sp>
        <p:nvSpPr>
          <p:cNvPr id="3" name="Espaço Reservado para Conteúdo 2"/>
          <p:cNvSpPr>
            <a:spLocks noGrp="1"/>
          </p:cNvSpPr>
          <p:nvPr>
            <p:ph idx="1"/>
          </p:nvPr>
        </p:nvSpPr>
        <p:spPr>
          <a:xfrm>
            <a:off x="1103312" y="2052918"/>
            <a:ext cx="10195165" cy="4195481"/>
          </a:xfrm>
        </p:spPr>
        <p:txBody>
          <a:bodyPr>
            <a:normAutofit/>
          </a:bodyPr>
          <a:lstStyle/>
          <a:p>
            <a:pPr algn="just"/>
            <a:r>
              <a:rPr lang="pt-BR" sz="2400" i="1" dirty="0"/>
              <a:t>O planejamento do Sprint, provavelmente, é o evento mais importante do Scrum;</a:t>
            </a:r>
          </a:p>
          <a:p>
            <a:pPr algn="just"/>
            <a:endParaRPr lang="pt-BR" sz="2400" dirty="0"/>
          </a:p>
          <a:p>
            <a:pPr algn="just"/>
            <a:r>
              <a:rPr lang="pt-BR" sz="2400" dirty="0"/>
              <a:t>O </a:t>
            </a:r>
            <a:r>
              <a:rPr lang="pt-BR" sz="2400" b="1" dirty="0"/>
              <a:t>propósito</a:t>
            </a:r>
            <a:r>
              <a:rPr lang="pt-BR" sz="2400" dirty="0"/>
              <a:t> da reunião de planejamento do Sprint é dar a  equipe </a:t>
            </a:r>
            <a:r>
              <a:rPr lang="pt-BR" sz="2400" b="1" dirty="0"/>
              <a:t>informação suficiente para trabalharem</a:t>
            </a:r>
            <a:r>
              <a:rPr lang="pt-BR" sz="2400" dirty="0"/>
              <a:t> em paz durante algumas semanas e dar ao product owner confiança suficiente para deixa-los fazerem isto;</a:t>
            </a:r>
          </a:p>
        </p:txBody>
      </p:sp>
      <p:sp>
        <p:nvSpPr>
          <p:cNvPr id="4" name="Slide Number Placeholder 3">
            <a:extLst>
              <a:ext uri="{FF2B5EF4-FFF2-40B4-BE49-F238E27FC236}">
                <a16:creationId xmlns:a16="http://schemas.microsoft.com/office/drawing/2014/main" id="{F0F544B1-56EE-6B17-1BAA-3D3B4A477CC7}"/>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58176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Os objetivos do Planejamento</a:t>
            </a:r>
          </a:p>
        </p:txBody>
      </p:sp>
      <p:sp>
        <p:nvSpPr>
          <p:cNvPr id="3" name="Espaço Reservado para Conteúdo 2"/>
          <p:cNvSpPr>
            <a:spLocks noGrp="1"/>
          </p:cNvSpPr>
          <p:nvPr>
            <p:ph idx="1"/>
          </p:nvPr>
        </p:nvSpPr>
        <p:spPr>
          <a:xfrm>
            <a:off x="1103312" y="2052918"/>
            <a:ext cx="9932118" cy="4195481"/>
          </a:xfrm>
        </p:spPr>
        <p:txBody>
          <a:bodyPr>
            <a:normAutofit/>
          </a:bodyPr>
          <a:lstStyle/>
          <a:p>
            <a:pPr marL="514350" indent="-514350" algn="just">
              <a:buFont typeface="+mj-lt"/>
              <a:buAutoNum type="arabicPeriod"/>
            </a:pPr>
            <a:r>
              <a:rPr lang="pt-BR" sz="2600" dirty="0"/>
              <a:t>Definir o objetivo do Sprint;</a:t>
            </a:r>
          </a:p>
          <a:p>
            <a:pPr marL="514350" indent="-514350" algn="just">
              <a:buFont typeface="+mj-lt"/>
              <a:buAutoNum type="arabicPeriod"/>
            </a:pPr>
            <a:r>
              <a:rPr lang="pt-BR" sz="2600" dirty="0"/>
              <a:t>Definir uma lista de membros da equipe e seus níveis de comprometimento (de 0% a 100%);</a:t>
            </a:r>
          </a:p>
          <a:p>
            <a:pPr marL="514350" indent="-514350" algn="just">
              <a:buFont typeface="+mj-lt"/>
              <a:buAutoNum type="arabicPeriod"/>
            </a:pPr>
            <a:r>
              <a:rPr lang="pt-BR" sz="2600" dirty="0"/>
              <a:t>Definir o Sprint backlog (Uma lista de requisitos inclusas no Sprint);</a:t>
            </a:r>
          </a:p>
          <a:p>
            <a:pPr marL="514350" indent="-514350" algn="just">
              <a:buFont typeface="+mj-lt"/>
              <a:buAutoNum type="arabicPeriod"/>
            </a:pPr>
            <a:r>
              <a:rPr lang="pt-BR" sz="2600" dirty="0"/>
              <a:t>Uma data definida para a apresentação do Sprint;</a:t>
            </a:r>
          </a:p>
          <a:p>
            <a:pPr marL="514350" indent="-514350" algn="just">
              <a:buFont typeface="+mj-lt"/>
              <a:buAutoNum type="arabicPeriod"/>
            </a:pPr>
            <a:r>
              <a:rPr lang="pt-BR" sz="2600" dirty="0"/>
              <a:t>Data e local definidos para reunião diária.</a:t>
            </a:r>
          </a:p>
        </p:txBody>
      </p:sp>
      <p:sp>
        <p:nvSpPr>
          <p:cNvPr id="4" name="Slide Number Placeholder 3">
            <a:extLst>
              <a:ext uri="{FF2B5EF4-FFF2-40B4-BE49-F238E27FC236}">
                <a16:creationId xmlns:a16="http://schemas.microsoft.com/office/drawing/2014/main" id="{2C46558A-7585-411C-77B7-F028E7C630F7}"/>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301769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Product</a:t>
            </a:r>
            <a:r>
              <a:rPr lang="pt-BR" dirty="0"/>
              <a:t> </a:t>
            </a:r>
            <a:r>
              <a:rPr lang="pt-BR" dirty="0" err="1"/>
              <a:t>Owner</a:t>
            </a:r>
            <a:r>
              <a:rPr lang="pt-BR" dirty="0"/>
              <a:t> no Meeting do Sprint</a:t>
            </a:r>
          </a:p>
        </p:txBody>
      </p:sp>
      <p:sp>
        <p:nvSpPr>
          <p:cNvPr id="3" name="Espaço Reservado para Conteúdo 2"/>
          <p:cNvSpPr>
            <a:spLocks noGrp="1"/>
          </p:cNvSpPr>
          <p:nvPr>
            <p:ph idx="1"/>
          </p:nvPr>
        </p:nvSpPr>
        <p:spPr>
          <a:xfrm>
            <a:off x="1079837" y="2180655"/>
            <a:ext cx="9677810" cy="2785791"/>
          </a:xfrm>
        </p:spPr>
        <p:txBody>
          <a:bodyPr>
            <a:normAutofit/>
          </a:bodyPr>
          <a:lstStyle/>
          <a:p>
            <a:pPr algn="just"/>
            <a:r>
              <a:rPr lang="pt-BR" sz="2400" dirty="0"/>
              <a:t>O </a:t>
            </a:r>
            <a:r>
              <a:rPr lang="pt-BR" sz="2400" b="1" i="1" dirty="0" err="1"/>
              <a:t>product</a:t>
            </a:r>
            <a:r>
              <a:rPr lang="pt-BR" sz="2400" b="1" i="1" dirty="0"/>
              <a:t> </a:t>
            </a:r>
            <a:r>
              <a:rPr lang="pt-BR" sz="2400" b="1" i="1" dirty="0" err="1"/>
              <a:t>owner</a:t>
            </a:r>
            <a:r>
              <a:rPr lang="pt-BR" sz="2400" dirty="0"/>
              <a:t> deve participar dos meetings de sprint;</a:t>
            </a:r>
          </a:p>
          <a:p>
            <a:pPr marL="0" indent="0" algn="just">
              <a:buNone/>
            </a:pPr>
            <a:endParaRPr lang="pt-BR" sz="2400" dirty="0"/>
          </a:p>
          <a:p>
            <a:pPr algn="just"/>
            <a:r>
              <a:rPr lang="pt-BR" sz="2400" dirty="0"/>
              <a:t>A razão pela qual toda equipe e o </a:t>
            </a:r>
            <a:r>
              <a:rPr lang="pt-BR" sz="2400" dirty="0" err="1"/>
              <a:t>product</a:t>
            </a:r>
            <a:r>
              <a:rPr lang="pt-BR" sz="2400" dirty="0"/>
              <a:t> </a:t>
            </a:r>
            <a:r>
              <a:rPr lang="pt-BR" sz="2400" dirty="0" err="1"/>
              <a:t>owner</a:t>
            </a:r>
            <a:r>
              <a:rPr lang="pt-BR" sz="2400" dirty="0"/>
              <a:t> devam estar na reunião de planejamento do sprint é porque </a:t>
            </a:r>
            <a:r>
              <a:rPr lang="pt-BR" sz="2400" b="1" i="1" dirty="0"/>
              <a:t>cada estória contém três variáveis que são muito dependentes umas das outras</a:t>
            </a:r>
            <a:r>
              <a:rPr lang="pt-BR" sz="2400" dirty="0"/>
              <a:t>.</a:t>
            </a:r>
          </a:p>
        </p:txBody>
      </p:sp>
      <p:sp>
        <p:nvSpPr>
          <p:cNvPr id="4" name="Slide Number Placeholder 3">
            <a:extLst>
              <a:ext uri="{FF2B5EF4-FFF2-40B4-BE49-F238E27FC236}">
                <a16:creationId xmlns:a16="http://schemas.microsoft.com/office/drawing/2014/main" id="{F9D45ADB-4BE8-634A-4DE3-639A8F615821}"/>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11362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t>Product</a:t>
            </a:r>
            <a:r>
              <a:rPr lang="pt-BR" dirty="0"/>
              <a:t> </a:t>
            </a:r>
            <a:r>
              <a:rPr lang="pt-BR" dirty="0" err="1"/>
              <a:t>Owner</a:t>
            </a:r>
            <a:r>
              <a:rPr lang="pt-BR" dirty="0"/>
              <a:t> no Meeting do Sprint</a:t>
            </a:r>
          </a:p>
        </p:txBody>
      </p:sp>
      <p:sp>
        <p:nvSpPr>
          <p:cNvPr id="3" name="Espaço Reservado para Conteúdo 2"/>
          <p:cNvSpPr>
            <a:spLocks noGrp="1"/>
          </p:cNvSpPr>
          <p:nvPr>
            <p:ph idx="1"/>
          </p:nvPr>
        </p:nvSpPr>
        <p:spPr>
          <a:xfrm>
            <a:off x="5540187" y="2180655"/>
            <a:ext cx="5841811" cy="4076709"/>
          </a:xfrm>
        </p:spPr>
        <p:txBody>
          <a:bodyPr>
            <a:normAutofit/>
          </a:bodyPr>
          <a:lstStyle/>
          <a:p>
            <a:pPr algn="just"/>
            <a:r>
              <a:rPr lang="pt-BR" sz="2400" dirty="0"/>
              <a:t>Escopo e importância são definidos pelo </a:t>
            </a:r>
            <a:r>
              <a:rPr lang="pt-BR" sz="2400" i="1" dirty="0" err="1"/>
              <a:t>product</a:t>
            </a:r>
            <a:r>
              <a:rPr lang="pt-BR" sz="2400" i="1" dirty="0"/>
              <a:t> </a:t>
            </a:r>
            <a:r>
              <a:rPr lang="pt-BR" sz="2400" i="1" dirty="0" err="1"/>
              <a:t>owner</a:t>
            </a:r>
            <a:r>
              <a:rPr lang="pt-BR" sz="2400" dirty="0"/>
              <a:t>;</a:t>
            </a:r>
          </a:p>
          <a:p>
            <a:pPr algn="just"/>
            <a:r>
              <a:rPr lang="pt-BR" sz="2400" dirty="0"/>
              <a:t>Estimativa é definida pela equipe;</a:t>
            </a:r>
          </a:p>
          <a:p>
            <a:pPr algn="just"/>
            <a:r>
              <a:rPr lang="pt-BR" sz="2400" dirty="0"/>
              <a:t>Durante uma reunião de planejamento do </a:t>
            </a:r>
            <a:r>
              <a:rPr lang="pt-BR" sz="2400" i="1" dirty="0"/>
              <a:t>sprint</a:t>
            </a:r>
            <a:r>
              <a:rPr lang="pt-BR" sz="2400" dirty="0"/>
              <a:t>, estas três variáveis são refinadas continuamente por diálogo cara-a-cara entre equipe e </a:t>
            </a:r>
            <a:r>
              <a:rPr lang="pt-BR" sz="2400" i="1" dirty="0"/>
              <a:t>product owner</a:t>
            </a:r>
            <a:r>
              <a:rPr lang="pt-BR" sz="2400" dirty="0"/>
              <a:t>.</a:t>
            </a:r>
          </a:p>
        </p:txBody>
      </p:sp>
      <p:pic>
        <p:nvPicPr>
          <p:cNvPr id="6" name="Imagem 5"/>
          <p:cNvPicPr>
            <a:picLocks noChangeAspect="1"/>
          </p:cNvPicPr>
          <p:nvPr/>
        </p:nvPicPr>
        <p:blipFill>
          <a:blip r:embed="rId3"/>
          <a:stretch>
            <a:fillRect/>
          </a:stretch>
        </p:blipFill>
        <p:spPr>
          <a:xfrm>
            <a:off x="1399185" y="3155501"/>
            <a:ext cx="3278236" cy="2127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Slide Number Placeholder 3">
            <a:extLst>
              <a:ext uri="{FF2B5EF4-FFF2-40B4-BE49-F238E27FC236}">
                <a16:creationId xmlns:a16="http://schemas.microsoft.com/office/drawing/2014/main" id="{E27E7286-6BA9-966A-2C48-E56A01ED4B1A}"/>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317137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Planejamento do Sprint</a:t>
            </a:r>
          </a:p>
        </p:txBody>
      </p:sp>
      <p:sp>
        <p:nvSpPr>
          <p:cNvPr id="3" name="Espaço Reservado para Conteúdo 2"/>
          <p:cNvSpPr>
            <a:spLocks noGrp="1"/>
          </p:cNvSpPr>
          <p:nvPr>
            <p:ph idx="1"/>
          </p:nvPr>
        </p:nvSpPr>
        <p:spPr>
          <a:xfrm>
            <a:off x="638798" y="2268415"/>
            <a:ext cx="10984633" cy="4141345"/>
          </a:xfrm>
        </p:spPr>
        <p:txBody>
          <a:bodyPr>
            <a:noAutofit/>
          </a:bodyPr>
          <a:lstStyle/>
          <a:p>
            <a:pPr algn="just"/>
            <a:r>
              <a:rPr lang="pt-BR" sz="2400" dirty="0"/>
              <a:t>Normalmente quem toma as </a:t>
            </a:r>
            <a:r>
              <a:rPr lang="pt-BR" sz="2400" i="1" dirty="0"/>
              <a:t>rédeas do encontro é o Product owner</a:t>
            </a:r>
            <a:r>
              <a:rPr lang="pt-BR" sz="2400" dirty="0"/>
              <a:t>, ele inicia a reunião resumindo todos os objetivos para o Sprint e os requisitos mais importantes;</a:t>
            </a:r>
          </a:p>
          <a:p>
            <a:pPr algn="just"/>
            <a:r>
              <a:rPr lang="pt-BR" sz="2400" dirty="0"/>
              <a:t>Posteriormente a equipe discute o tempo relativo que demandaria para cada requisito, sempre começando pelos mais importantes definidos pelo </a:t>
            </a:r>
            <a:r>
              <a:rPr lang="pt-BR" sz="2400" dirty="0" err="1"/>
              <a:t>product</a:t>
            </a:r>
            <a:r>
              <a:rPr lang="pt-BR" sz="2400" dirty="0"/>
              <a:t> </a:t>
            </a:r>
            <a:r>
              <a:rPr lang="pt-BR" sz="2400" dirty="0" err="1"/>
              <a:t>owner</a:t>
            </a:r>
            <a:r>
              <a:rPr lang="pt-BR" sz="2400" dirty="0"/>
              <a:t>;</a:t>
            </a:r>
          </a:p>
          <a:p>
            <a:pPr algn="just"/>
            <a:r>
              <a:rPr lang="pt-BR" sz="2400" dirty="0"/>
              <a:t>Um grande problema é que geralmente o product owner, é também o gerente sênior da empresa, e é bastante atarefado com encontros com outras empresas, para definir contrato etc. Logo ele pode não querer participar de todos os Meetings. O que é um problema.</a:t>
            </a:r>
          </a:p>
        </p:txBody>
      </p:sp>
      <p:sp>
        <p:nvSpPr>
          <p:cNvPr id="4" name="Slide Number Placeholder 3">
            <a:extLst>
              <a:ext uri="{FF2B5EF4-FFF2-40B4-BE49-F238E27FC236}">
                <a16:creationId xmlns:a16="http://schemas.microsoft.com/office/drawing/2014/main" id="{0D0B3C54-E8C3-3B4E-72A5-782017C0CD5C}"/>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319641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 Planejamento do Sprint</a:t>
            </a:r>
          </a:p>
        </p:txBody>
      </p:sp>
      <p:sp>
        <p:nvSpPr>
          <p:cNvPr id="3" name="Espaço Reservado para Conteúdo 2"/>
          <p:cNvSpPr>
            <a:spLocks noGrp="1"/>
          </p:cNvSpPr>
          <p:nvPr>
            <p:ph idx="1"/>
          </p:nvPr>
        </p:nvSpPr>
        <p:spPr>
          <a:xfrm>
            <a:off x="1103312" y="2052918"/>
            <a:ext cx="9957170" cy="4195481"/>
          </a:xfrm>
        </p:spPr>
        <p:txBody>
          <a:bodyPr>
            <a:normAutofit/>
          </a:bodyPr>
          <a:lstStyle/>
          <a:p>
            <a:pPr algn="just"/>
            <a:r>
              <a:rPr lang="pt-BR" sz="2400" dirty="0"/>
              <a:t>Se o </a:t>
            </a:r>
            <a:r>
              <a:rPr lang="pt-BR" sz="2400" dirty="0" err="1"/>
              <a:t>product</a:t>
            </a:r>
            <a:r>
              <a:rPr lang="pt-BR" sz="2400" dirty="0"/>
              <a:t> </a:t>
            </a:r>
            <a:r>
              <a:rPr lang="pt-BR" sz="2400" dirty="0" err="1"/>
              <a:t>owner</a:t>
            </a:r>
            <a:r>
              <a:rPr lang="pt-BR" sz="2400" dirty="0"/>
              <a:t> não puder participar da reunião:</a:t>
            </a:r>
          </a:p>
          <a:p>
            <a:pPr lvl="1" algn="just">
              <a:buFont typeface="Arial" panose="020B0604020202020204" pitchFamily="34" charset="0"/>
              <a:buChar char="•"/>
            </a:pPr>
            <a:r>
              <a:rPr lang="pt-BR" sz="2200" dirty="0"/>
              <a:t>Uma solução é procurar alguém da equipe que tome parte e procure ser um </a:t>
            </a:r>
            <a:r>
              <a:rPr lang="pt-BR" sz="2200" b="1" i="1" dirty="0"/>
              <a:t>intermediador</a:t>
            </a:r>
            <a:r>
              <a:rPr lang="pt-BR" sz="2200" dirty="0"/>
              <a:t> do </a:t>
            </a:r>
            <a:r>
              <a:rPr lang="pt-BR" sz="2200" dirty="0" err="1"/>
              <a:t>product</a:t>
            </a:r>
            <a:r>
              <a:rPr lang="pt-BR" sz="2200" dirty="0"/>
              <a:t> </a:t>
            </a:r>
            <a:r>
              <a:rPr lang="pt-BR" sz="2200" dirty="0" err="1"/>
              <a:t>owner</a:t>
            </a:r>
            <a:r>
              <a:rPr lang="pt-BR" sz="2200" dirty="0"/>
              <a:t>;</a:t>
            </a:r>
          </a:p>
          <a:p>
            <a:pPr marL="457200" lvl="1" indent="0" algn="just">
              <a:buNone/>
            </a:pPr>
            <a:endParaRPr lang="pt-BR" sz="2200" dirty="0"/>
          </a:p>
          <a:p>
            <a:pPr lvl="1" algn="just">
              <a:buFont typeface="Arial" panose="020B0604020202020204" pitchFamily="34" charset="0"/>
              <a:buChar char="•"/>
            </a:pPr>
            <a:r>
              <a:rPr lang="pt-BR" sz="2200" dirty="0"/>
              <a:t>Procurar adiar o lançamento do Sprint até que o product owner participe é uma saída, pois é de grande importância que todos os membros do Sprint participem;</a:t>
            </a:r>
          </a:p>
          <a:p>
            <a:pPr marL="457200" lvl="1" indent="0" algn="just">
              <a:buNone/>
            </a:pPr>
            <a:endParaRPr lang="pt-BR" sz="2200" dirty="0"/>
          </a:p>
        </p:txBody>
      </p:sp>
      <p:sp>
        <p:nvSpPr>
          <p:cNvPr id="4" name="Slide Number Placeholder 3">
            <a:extLst>
              <a:ext uri="{FF2B5EF4-FFF2-40B4-BE49-F238E27FC236}">
                <a16:creationId xmlns:a16="http://schemas.microsoft.com/office/drawing/2014/main" id="{8D15A697-0D80-32CD-F126-022462DDA2DD}"/>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378405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Qualidade Não é Negociável</a:t>
            </a:r>
          </a:p>
        </p:txBody>
      </p:sp>
      <p:sp>
        <p:nvSpPr>
          <p:cNvPr id="3" name="Espaço Reservado para Conteúdo 2"/>
          <p:cNvSpPr>
            <a:spLocks noGrp="1"/>
          </p:cNvSpPr>
          <p:nvPr>
            <p:ph idx="1"/>
          </p:nvPr>
        </p:nvSpPr>
        <p:spPr>
          <a:xfrm>
            <a:off x="650631" y="2479432"/>
            <a:ext cx="10731367" cy="3931380"/>
          </a:xfrm>
        </p:spPr>
        <p:txBody>
          <a:bodyPr>
            <a:noAutofit/>
          </a:bodyPr>
          <a:lstStyle/>
          <a:p>
            <a:pPr algn="just"/>
            <a:r>
              <a:rPr lang="pt-BR" sz="2400" dirty="0"/>
              <a:t>No Sprint deve-se priorizar a qualidade;</a:t>
            </a:r>
          </a:p>
          <a:p>
            <a:pPr algn="just"/>
            <a:r>
              <a:rPr lang="pt-BR" sz="2400" dirty="0"/>
              <a:t>O livro aborda dois tipos de qualidade:</a:t>
            </a:r>
          </a:p>
          <a:p>
            <a:pPr marL="914400" lvl="1" indent="-457200" algn="just">
              <a:buFont typeface="+mj-lt"/>
              <a:buAutoNum type="arabicPeriod"/>
            </a:pPr>
            <a:r>
              <a:rPr lang="pt-BR" sz="2000" i="1" dirty="0"/>
              <a:t>Qualidade externa </a:t>
            </a:r>
            <a:r>
              <a:rPr lang="pt-BR" sz="2000" dirty="0"/>
              <a:t>é o que é percebido pelos usuários do sistema. Uma interface de usuário lenta e não intuitiva é um exemplo de baixa qualidade externa;</a:t>
            </a:r>
          </a:p>
          <a:p>
            <a:pPr marL="914400" lvl="1" indent="-457200" algn="just">
              <a:buFont typeface="+mj-lt"/>
              <a:buAutoNum type="arabicPeriod"/>
            </a:pPr>
            <a:r>
              <a:rPr lang="pt-BR" sz="2000" i="1" dirty="0"/>
              <a:t>Qualidade interna </a:t>
            </a:r>
            <a:r>
              <a:rPr lang="pt-BR" sz="2000" dirty="0"/>
              <a:t>refere-se a questões que normalmente não são visíveis ao usuário, mas que têm profundos efeitos na habilidade de manutenção do sistema. Coisas como consistência do projeto do sistema, cobertura dos testes, facilidade de leitura do código, </a:t>
            </a:r>
            <a:r>
              <a:rPr lang="pt-BR" sz="2000" i="1" dirty="0" err="1"/>
              <a:t>refactoring</a:t>
            </a:r>
            <a:r>
              <a:rPr lang="pt-BR" sz="2000" i="1" dirty="0"/>
              <a:t> </a:t>
            </a:r>
            <a:r>
              <a:rPr lang="pt-BR" sz="2000" dirty="0"/>
              <a:t>etc.</a:t>
            </a:r>
          </a:p>
        </p:txBody>
      </p:sp>
      <p:sp>
        <p:nvSpPr>
          <p:cNvPr id="4" name="Slide Number Placeholder 3">
            <a:extLst>
              <a:ext uri="{FF2B5EF4-FFF2-40B4-BE49-F238E27FC236}">
                <a16:creationId xmlns:a16="http://schemas.microsoft.com/office/drawing/2014/main" id="{01679135-142D-B538-80B2-009F9F49351E}"/>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31562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Qualidade Não é Negociável</a:t>
            </a:r>
          </a:p>
        </p:txBody>
      </p:sp>
      <p:sp>
        <p:nvSpPr>
          <p:cNvPr id="3" name="Espaço Reservado para Conteúdo 2"/>
          <p:cNvSpPr>
            <a:spLocks noGrp="1"/>
          </p:cNvSpPr>
          <p:nvPr>
            <p:ph idx="1"/>
          </p:nvPr>
        </p:nvSpPr>
        <p:spPr>
          <a:xfrm>
            <a:off x="810000" y="2461846"/>
            <a:ext cx="10571997" cy="3464169"/>
          </a:xfrm>
        </p:spPr>
        <p:txBody>
          <a:bodyPr>
            <a:noAutofit/>
          </a:bodyPr>
          <a:lstStyle/>
          <a:p>
            <a:pPr algn="just"/>
            <a:r>
              <a:rPr lang="pt-BR" sz="2400" dirty="0"/>
              <a:t>No geral, </a:t>
            </a:r>
            <a:r>
              <a:rPr lang="pt-BR" sz="2400" b="1" i="1" dirty="0"/>
              <a:t>um sistema com alta qualidade interna pode ainda ter uma baixa qualidade externa</a:t>
            </a:r>
            <a:r>
              <a:rPr lang="pt-BR" sz="2400" dirty="0"/>
              <a:t>;</a:t>
            </a:r>
          </a:p>
          <a:p>
            <a:pPr algn="just"/>
            <a:r>
              <a:rPr lang="pt-BR" sz="2400" dirty="0"/>
              <a:t>Um sistema com baixa qualidade interna raramente terá uma qualidade externa alta. É difícil construir algo legal a partir de </a:t>
            </a:r>
            <a:r>
              <a:rPr lang="pt-BR" sz="2400" b="1" i="1" dirty="0"/>
              <a:t>fundações podres</a:t>
            </a:r>
            <a:r>
              <a:rPr lang="pt-BR" sz="2400" dirty="0"/>
              <a:t>;</a:t>
            </a:r>
          </a:p>
          <a:p>
            <a:pPr marL="0" indent="0" algn="ctr">
              <a:buNone/>
            </a:pPr>
            <a:endParaRPr lang="pt-BR" sz="2400" i="1" dirty="0"/>
          </a:p>
          <a:p>
            <a:pPr marL="0" indent="0" algn="ctr">
              <a:buNone/>
            </a:pPr>
            <a:r>
              <a:rPr lang="pt-BR" sz="2400" i="1" dirty="0">
                <a:solidFill>
                  <a:srgbClr val="FFFF00"/>
                </a:solidFill>
                <a:highlight>
                  <a:srgbClr val="0000FF"/>
                </a:highlight>
              </a:rPr>
              <a:t>Qualidade interna não está em discussão, é inegociável.</a:t>
            </a:r>
          </a:p>
        </p:txBody>
      </p:sp>
      <p:sp>
        <p:nvSpPr>
          <p:cNvPr id="4" name="Slide Number Placeholder 3">
            <a:extLst>
              <a:ext uri="{FF2B5EF4-FFF2-40B4-BE49-F238E27FC236}">
                <a16:creationId xmlns:a16="http://schemas.microsoft.com/office/drawing/2014/main" id="{32EFD852-EACB-A7B2-3616-2F630FE152BC}"/>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378140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com o Planejamento do Sprint</a:t>
            </a:r>
          </a:p>
        </p:txBody>
      </p:sp>
      <p:sp>
        <p:nvSpPr>
          <p:cNvPr id="3" name="Espaço Reservado para Conteúdo 2"/>
          <p:cNvSpPr>
            <a:spLocks noGrp="1"/>
          </p:cNvSpPr>
          <p:nvPr>
            <p:ph idx="1"/>
          </p:nvPr>
        </p:nvSpPr>
        <p:spPr>
          <a:xfrm>
            <a:off x="451925" y="2725616"/>
            <a:ext cx="11288150" cy="2715614"/>
          </a:xfrm>
        </p:spPr>
        <p:txBody>
          <a:bodyPr>
            <a:normAutofit/>
          </a:bodyPr>
          <a:lstStyle/>
          <a:p>
            <a:pPr algn="just"/>
            <a:r>
              <a:rPr lang="pt-BR" sz="2400" dirty="0"/>
              <a:t>Um grande problema com as reuniões de Sprint é que as pessoas pensam que elas não demoram tanto, porem elas demoram, e as vezes muito tempo:</a:t>
            </a:r>
          </a:p>
          <a:p>
            <a:pPr lvl="1" algn="just">
              <a:buFont typeface="Arial" panose="020B0604020202020204" pitchFamily="34" charset="0"/>
              <a:buChar char="•"/>
            </a:pPr>
            <a:r>
              <a:rPr lang="pt-BR" sz="2400" dirty="0"/>
              <a:t>	Tudo no Scrum é delimitado pelo tempo.</a:t>
            </a:r>
          </a:p>
        </p:txBody>
      </p:sp>
      <p:sp>
        <p:nvSpPr>
          <p:cNvPr id="4" name="Slide Number Placeholder 3">
            <a:extLst>
              <a:ext uri="{FF2B5EF4-FFF2-40B4-BE49-F238E27FC236}">
                <a16:creationId xmlns:a16="http://schemas.microsoft.com/office/drawing/2014/main" id="{B6963248-6046-46B2-FA99-9DA59E3900D0}"/>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385286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com o Planejamento do Sprint</a:t>
            </a:r>
          </a:p>
        </p:txBody>
      </p:sp>
      <p:sp>
        <p:nvSpPr>
          <p:cNvPr id="3" name="Espaço Reservado para Conteúdo 2"/>
          <p:cNvSpPr>
            <a:spLocks noGrp="1"/>
          </p:cNvSpPr>
          <p:nvPr>
            <p:ph idx="1"/>
          </p:nvPr>
        </p:nvSpPr>
        <p:spPr>
          <a:xfrm>
            <a:off x="451925" y="2423381"/>
            <a:ext cx="11288150" cy="3502634"/>
          </a:xfrm>
        </p:spPr>
        <p:txBody>
          <a:bodyPr>
            <a:normAutofit/>
          </a:bodyPr>
          <a:lstStyle/>
          <a:p>
            <a:pPr algn="just"/>
            <a:r>
              <a:rPr lang="pt-BR" sz="2400" dirty="0"/>
              <a:t>Quando o prazo estipulado de uma reunião está se esgotando e não se tem um objetivo de um Sprint backlog bem definido:</a:t>
            </a:r>
          </a:p>
          <a:p>
            <a:pPr marL="800100" lvl="2" indent="0" algn="just">
              <a:buNone/>
            </a:pPr>
            <a:r>
              <a:rPr lang="pt-BR" sz="2000" i="1" dirty="0"/>
              <a:t>O mais aconselhável a se fazer é finalizar o meeting</a:t>
            </a:r>
            <a:r>
              <a:rPr lang="pt-BR" sz="2000" dirty="0"/>
              <a:t>, ou estender por mais uma hora, </a:t>
            </a:r>
            <a:r>
              <a:rPr lang="pt-BR" sz="2000" i="1" dirty="0"/>
              <a:t>se não for possível resolver o problema finaliza o Sprint com os requisitos já definidos e leva os problemas para o próximo meeting</a:t>
            </a:r>
            <a:r>
              <a:rPr lang="pt-BR" sz="2000" dirty="0"/>
              <a:t>.</a:t>
            </a:r>
          </a:p>
          <a:p>
            <a:pPr marL="800100" lvl="2" indent="0" algn="just">
              <a:buNone/>
            </a:pPr>
            <a:endParaRPr lang="pt-BR" sz="2000" dirty="0"/>
          </a:p>
          <a:p>
            <a:r>
              <a:rPr lang="pt-BR" sz="2400" dirty="0"/>
              <a:t>Deixa o </a:t>
            </a:r>
            <a:r>
              <a:rPr lang="pt-BR" sz="2400" i="1" dirty="0"/>
              <a:t>sprint </a:t>
            </a:r>
            <a:r>
              <a:rPr lang="pt-BR" sz="2400" dirty="0"/>
              <a:t>sofrer com isso. O lado bom disso é que a equipe aprende uma boa lição, e a próxima reunião de planejamento do </a:t>
            </a:r>
            <a:r>
              <a:rPr lang="pt-BR" sz="2400" i="1" dirty="0"/>
              <a:t>sprint </a:t>
            </a:r>
            <a:r>
              <a:rPr lang="pt-BR" sz="2400" dirty="0"/>
              <a:t>será bem mais eficiente.</a:t>
            </a:r>
            <a:br>
              <a:rPr lang="pt-BR" sz="2400" dirty="0"/>
            </a:br>
            <a:endParaRPr lang="pt-BR" sz="2400" dirty="0"/>
          </a:p>
        </p:txBody>
      </p:sp>
      <p:sp>
        <p:nvSpPr>
          <p:cNvPr id="4" name="Slide Number Placeholder 3">
            <a:extLst>
              <a:ext uri="{FF2B5EF4-FFF2-40B4-BE49-F238E27FC236}">
                <a16:creationId xmlns:a16="http://schemas.microsoft.com/office/drawing/2014/main" id="{FEF27CAC-0734-184C-2523-C21E365E12CE}"/>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110148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a:t>SCRUM e XP direto das trincheiras	</a:t>
            </a:r>
          </a:p>
        </p:txBody>
      </p:sp>
      <p:sp>
        <p:nvSpPr>
          <p:cNvPr id="3" name="Subtítulo 2"/>
          <p:cNvSpPr>
            <a:spLocks noGrp="1"/>
          </p:cNvSpPr>
          <p:nvPr>
            <p:ph type="subTitle" idx="1"/>
          </p:nvPr>
        </p:nvSpPr>
        <p:spPr/>
        <p:txBody>
          <a:bodyPr>
            <a:normAutofit/>
          </a:bodyPr>
          <a:lstStyle/>
          <a:p>
            <a:r>
              <a:rPr lang="pt-BR" dirty="0"/>
              <a:t>Resumo cap. 3, 4, 5, 6</a:t>
            </a:r>
          </a:p>
          <a:p>
            <a:endParaRPr lang="pt-BR" dirty="0"/>
          </a:p>
        </p:txBody>
      </p:sp>
      <p:sp>
        <p:nvSpPr>
          <p:cNvPr id="4" name="Slide Number Placeholder 3">
            <a:extLst>
              <a:ext uri="{FF2B5EF4-FFF2-40B4-BE49-F238E27FC236}">
                <a16:creationId xmlns:a16="http://schemas.microsoft.com/office/drawing/2014/main" id="{0A57E3BE-3935-D8E7-D829-AF1673BB01DC}"/>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766279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447187"/>
            <a:ext cx="10571998" cy="1188181"/>
          </a:xfrm>
        </p:spPr>
        <p:txBody>
          <a:bodyPr/>
          <a:lstStyle/>
          <a:p>
            <a:r>
              <a:rPr lang="pt-BR" dirty="0"/>
              <a:t>Estabelecendo Tempos do Planejamento da Sprint</a:t>
            </a:r>
          </a:p>
        </p:txBody>
      </p:sp>
      <p:sp>
        <p:nvSpPr>
          <p:cNvPr id="3" name="Espaço Reservado para Conteúdo 2"/>
          <p:cNvSpPr>
            <a:spLocks noGrp="1"/>
          </p:cNvSpPr>
          <p:nvPr>
            <p:ph idx="1"/>
          </p:nvPr>
        </p:nvSpPr>
        <p:spPr>
          <a:xfrm>
            <a:off x="1073574" y="2868706"/>
            <a:ext cx="10044852" cy="2582525"/>
          </a:xfrm>
        </p:spPr>
        <p:txBody>
          <a:bodyPr>
            <a:normAutofit/>
          </a:bodyPr>
          <a:lstStyle/>
          <a:p>
            <a:pPr algn="just"/>
            <a:r>
              <a:rPr lang="pt-BR" sz="2400" dirty="0"/>
              <a:t>Geralmente um planejamento de um Sprint dura em torno de </a:t>
            </a:r>
            <a:r>
              <a:rPr lang="pt-BR" sz="2400" b="1" i="1" dirty="0"/>
              <a:t>2 a 8 horas</a:t>
            </a:r>
            <a:r>
              <a:rPr lang="pt-BR" sz="2400" dirty="0"/>
              <a:t>, dependendo dos requisitos, </a:t>
            </a:r>
            <a:r>
              <a:rPr lang="pt-BR" sz="2400" b="1" i="1" dirty="0"/>
              <a:t>pode-se estender a um dia todo de trabalho</a:t>
            </a:r>
            <a:r>
              <a:rPr lang="pt-BR" sz="2400" dirty="0"/>
              <a:t>. </a:t>
            </a:r>
          </a:p>
          <a:p>
            <a:pPr algn="just"/>
            <a:endParaRPr lang="pt-BR" sz="2400" dirty="0"/>
          </a:p>
          <a:p>
            <a:pPr algn="just"/>
            <a:r>
              <a:rPr lang="pt-BR" sz="2400" dirty="0"/>
              <a:t>Caso isso ocorra, recomenda-se finalizar o Sprint e atacar os requisitos por meio de divisão e conquista.</a:t>
            </a:r>
          </a:p>
        </p:txBody>
      </p:sp>
      <p:sp>
        <p:nvSpPr>
          <p:cNvPr id="4" name="Slide Number Placeholder 3">
            <a:extLst>
              <a:ext uri="{FF2B5EF4-FFF2-40B4-BE49-F238E27FC236}">
                <a16:creationId xmlns:a16="http://schemas.microsoft.com/office/drawing/2014/main" id="{D14DB61D-CDF8-6F94-3C9D-43FE3FD1D7B8}"/>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99500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Planejando a REUNIÃO do Sprint</a:t>
            </a:r>
          </a:p>
        </p:txBody>
      </p:sp>
      <p:sp>
        <p:nvSpPr>
          <p:cNvPr id="3" name="Espaço Reservado para Conteúdo 2"/>
          <p:cNvSpPr>
            <a:spLocks noGrp="1"/>
          </p:cNvSpPr>
          <p:nvPr>
            <p:ph idx="1"/>
          </p:nvPr>
        </p:nvSpPr>
        <p:spPr>
          <a:xfrm>
            <a:off x="446650" y="1540702"/>
            <a:ext cx="5043673" cy="4707698"/>
          </a:xfrm>
        </p:spPr>
        <p:txBody>
          <a:bodyPr>
            <a:normAutofit/>
          </a:bodyPr>
          <a:lstStyle/>
          <a:p>
            <a:pPr algn="just"/>
            <a:r>
              <a:rPr lang="pt-BR" sz="2400" dirty="0"/>
              <a:t>Possuir algum tipo de cronograma para a reunião de planejamento do </a:t>
            </a:r>
            <a:r>
              <a:rPr lang="pt-BR" sz="2400" i="1" dirty="0"/>
              <a:t>sprint </a:t>
            </a:r>
            <a:r>
              <a:rPr lang="pt-BR" sz="2400" dirty="0"/>
              <a:t>reduzirá o risco de ultrapassar o espaço de tempo previsto.</a:t>
            </a:r>
          </a:p>
        </p:txBody>
      </p:sp>
      <p:pic>
        <p:nvPicPr>
          <p:cNvPr id="4" name="Imagem 3"/>
          <p:cNvPicPr>
            <a:picLocks noChangeAspect="1"/>
          </p:cNvPicPr>
          <p:nvPr/>
        </p:nvPicPr>
        <p:blipFill>
          <a:blip r:embed="rId3"/>
          <a:stretch>
            <a:fillRect/>
          </a:stretch>
        </p:blipFill>
        <p:spPr>
          <a:xfrm>
            <a:off x="5868425" y="2447925"/>
            <a:ext cx="5876925" cy="3800475"/>
          </a:xfrm>
          <a:prstGeom prst="rect">
            <a:avLst/>
          </a:prstGeom>
        </p:spPr>
      </p:pic>
      <p:sp>
        <p:nvSpPr>
          <p:cNvPr id="5" name="Slide Number Placeholder 4">
            <a:extLst>
              <a:ext uri="{FF2B5EF4-FFF2-40B4-BE49-F238E27FC236}">
                <a16:creationId xmlns:a16="http://schemas.microsoft.com/office/drawing/2014/main" id="{EBDE63AB-AEC0-986B-9C9A-58668D0E46E5}"/>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99607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Definindo o Tamanho do Sprint</a:t>
            </a:r>
          </a:p>
        </p:txBody>
      </p:sp>
      <p:sp>
        <p:nvSpPr>
          <p:cNvPr id="3" name="Espaço Reservado para Conteúdo 2"/>
          <p:cNvSpPr>
            <a:spLocks noGrp="1"/>
          </p:cNvSpPr>
          <p:nvPr>
            <p:ph idx="1"/>
          </p:nvPr>
        </p:nvSpPr>
        <p:spPr>
          <a:xfrm>
            <a:off x="1103312" y="2294965"/>
            <a:ext cx="9957170" cy="3953434"/>
          </a:xfrm>
        </p:spPr>
        <p:txBody>
          <a:bodyPr>
            <a:normAutofit/>
          </a:bodyPr>
          <a:lstStyle/>
          <a:p>
            <a:pPr algn="just"/>
            <a:r>
              <a:rPr lang="pt-BR" sz="2400" dirty="0"/>
              <a:t>Uma das saídas da reunião de planejamento do </a:t>
            </a:r>
            <a:r>
              <a:rPr lang="pt-BR" sz="2400" i="1" dirty="0"/>
              <a:t>Sprint </a:t>
            </a:r>
            <a:r>
              <a:rPr lang="pt-BR" sz="2400" dirty="0"/>
              <a:t>é uma data definida para a apresentação. Isso significa que vocês precisam definir o tamanho do </a:t>
            </a:r>
            <a:r>
              <a:rPr lang="pt-BR" sz="2400" i="1" dirty="0"/>
              <a:t>Sprint</a:t>
            </a:r>
            <a:r>
              <a:rPr lang="pt-BR" sz="2400" dirty="0"/>
              <a:t>.</a:t>
            </a:r>
          </a:p>
          <a:p>
            <a:pPr lvl="1" algn="just">
              <a:buFont typeface="Arial" panose="020B0604020202020204" pitchFamily="34" charset="0"/>
              <a:buChar char="•"/>
            </a:pPr>
            <a:r>
              <a:rPr lang="pt-BR" sz="2000" dirty="0"/>
              <a:t>Então, qual seria um bom tamanho de </a:t>
            </a:r>
            <a:r>
              <a:rPr lang="pt-BR" sz="2000" i="1" dirty="0"/>
              <a:t>Sprint</a:t>
            </a:r>
            <a:r>
              <a:rPr lang="pt-BR" sz="2000" dirty="0"/>
              <a:t>?</a:t>
            </a:r>
          </a:p>
          <a:p>
            <a:pPr lvl="1" algn="just">
              <a:buFont typeface="Arial" panose="020B0604020202020204" pitchFamily="34" charset="0"/>
              <a:buChar char="•"/>
            </a:pPr>
            <a:endParaRPr lang="pt-BR" sz="2000" dirty="0"/>
          </a:p>
          <a:p>
            <a:pPr marL="0" indent="0" algn="just">
              <a:buNone/>
            </a:pPr>
            <a:r>
              <a:rPr lang="pt-BR" sz="2400" dirty="0"/>
              <a:t>Bem, </a:t>
            </a:r>
            <a:r>
              <a:rPr lang="pt-BR" sz="2400" i="1" dirty="0"/>
              <a:t>Sprint </a:t>
            </a:r>
            <a:r>
              <a:rPr lang="pt-BR" sz="2400" dirty="0"/>
              <a:t>curtos são bons. Eles permitem que a equipe seja “ágil”, isto é, mude de direção frequentemente. </a:t>
            </a:r>
            <a:r>
              <a:rPr lang="pt-BR" sz="2400" i="1" dirty="0"/>
              <a:t>Sprint </a:t>
            </a:r>
            <a:r>
              <a:rPr lang="pt-BR" sz="2400" dirty="0"/>
              <a:t>curtos = ciclo curto de </a:t>
            </a:r>
            <a:r>
              <a:rPr lang="pt-BR" sz="2400" i="1" dirty="0"/>
              <a:t>feedback </a:t>
            </a:r>
            <a:r>
              <a:rPr lang="pt-BR" sz="2400" dirty="0"/>
              <a:t>= entregas mais frequentes = </a:t>
            </a:r>
            <a:r>
              <a:rPr lang="pt-BR" sz="2400" i="1" dirty="0"/>
              <a:t>feedback </a:t>
            </a:r>
            <a:r>
              <a:rPr lang="pt-BR" sz="2400" dirty="0"/>
              <a:t>mais frequente do cliente = menos tempo perdido, indo na direção errada = aprender e melhorar rápido, etc.</a:t>
            </a:r>
          </a:p>
        </p:txBody>
      </p:sp>
      <p:sp>
        <p:nvSpPr>
          <p:cNvPr id="4" name="Slide Number Placeholder 3">
            <a:extLst>
              <a:ext uri="{FF2B5EF4-FFF2-40B4-BE49-F238E27FC236}">
                <a16:creationId xmlns:a16="http://schemas.microsoft.com/office/drawing/2014/main" id="{22AC2A0F-A2AD-7761-8686-A19E83CAF0EB}"/>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29479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Definindo o tamanho do Sprint</a:t>
            </a:r>
          </a:p>
        </p:txBody>
      </p:sp>
      <p:sp>
        <p:nvSpPr>
          <p:cNvPr id="3" name="Espaço Reservado para Conteúdo 2"/>
          <p:cNvSpPr>
            <a:spLocks noGrp="1"/>
          </p:cNvSpPr>
          <p:nvPr>
            <p:ph idx="1"/>
          </p:nvPr>
        </p:nvSpPr>
        <p:spPr/>
        <p:txBody>
          <a:bodyPr>
            <a:normAutofit/>
          </a:bodyPr>
          <a:lstStyle/>
          <a:p>
            <a:pPr marL="0" indent="0" algn="just">
              <a:buNone/>
            </a:pPr>
            <a:r>
              <a:rPr lang="pt-BR" sz="2400" dirty="0"/>
              <a:t>Entretanto, </a:t>
            </a:r>
            <a:r>
              <a:rPr lang="pt-BR" sz="2400" i="1" dirty="0"/>
              <a:t>Sprint </a:t>
            </a:r>
            <a:r>
              <a:rPr lang="pt-BR" sz="2400" dirty="0"/>
              <a:t>longos são bons também. A equipe tem mais tempo para ganhar ritmo, ela tem mais espaço para se recuperar dos problemas, e conseguir atingir o objetivo do Sprint, você tem menos </a:t>
            </a:r>
            <a:r>
              <a:rPr lang="pt-BR" sz="2400" i="1" dirty="0"/>
              <a:t>overhead </a:t>
            </a:r>
            <a:r>
              <a:rPr lang="pt-BR" sz="2400" dirty="0"/>
              <a:t>em termos de reuniões de planejamento, apresentações, etc.</a:t>
            </a:r>
          </a:p>
          <a:p>
            <a:pPr marL="0" indent="0" algn="just">
              <a:buNone/>
            </a:pPr>
            <a:endParaRPr lang="pt-BR" sz="2400" dirty="0"/>
          </a:p>
          <a:p>
            <a:pPr algn="just"/>
            <a:r>
              <a:rPr lang="pt-BR" sz="2400" dirty="0"/>
              <a:t>No geral, para cada product backlog existe um Sprint determinado que se adeque a ele.</a:t>
            </a:r>
          </a:p>
        </p:txBody>
      </p:sp>
      <p:sp>
        <p:nvSpPr>
          <p:cNvPr id="4" name="Slide Number Placeholder 3">
            <a:extLst>
              <a:ext uri="{FF2B5EF4-FFF2-40B4-BE49-F238E27FC236}">
                <a16:creationId xmlns:a16="http://schemas.microsoft.com/office/drawing/2014/main" id="{7B2DAC74-4B0D-5593-AB03-0A9595B8C0ED}"/>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79523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Definindo o Objetivo do Sprint</a:t>
            </a:r>
          </a:p>
        </p:txBody>
      </p:sp>
      <p:sp>
        <p:nvSpPr>
          <p:cNvPr id="3" name="Espaço Reservado para Conteúdo 2"/>
          <p:cNvSpPr>
            <a:spLocks noGrp="1"/>
          </p:cNvSpPr>
          <p:nvPr>
            <p:ph idx="1"/>
          </p:nvPr>
        </p:nvSpPr>
        <p:spPr>
          <a:xfrm>
            <a:off x="1034097" y="2052918"/>
            <a:ext cx="10101541" cy="4195481"/>
          </a:xfrm>
        </p:spPr>
        <p:txBody>
          <a:bodyPr>
            <a:normAutofit/>
          </a:bodyPr>
          <a:lstStyle/>
          <a:p>
            <a:pPr algn="just"/>
            <a:r>
              <a:rPr lang="pt-BR" sz="2400" dirty="0"/>
              <a:t>Pode parecer fácil definir um objetivo a partir do product backlog, mas definir um Sprint não é tão trivial quanto parece.</a:t>
            </a:r>
          </a:p>
          <a:p>
            <a:pPr algn="just"/>
            <a:r>
              <a:rPr lang="pt-BR" sz="2400" dirty="0"/>
              <a:t>O objetivo principal da definição do Sprint é fazer a equipe tomar um rumo certo:</a:t>
            </a:r>
          </a:p>
          <a:p>
            <a:pPr lvl="1" algn="just"/>
            <a:r>
              <a:rPr lang="pt-BR" sz="2000" dirty="0"/>
              <a:t>Segundo o livro: O importante é que seja em </a:t>
            </a:r>
            <a:r>
              <a:rPr lang="pt-BR" sz="2000" b="1" i="1" dirty="0"/>
              <a:t>termos de negócio, não termos técnicos. Isto quer dizer em termos que as pessoas de fora da equipe possam entender</a:t>
            </a:r>
            <a:r>
              <a:rPr lang="pt-BR" sz="2000" dirty="0"/>
              <a:t>.</a:t>
            </a:r>
          </a:p>
          <a:p>
            <a:pPr algn="just"/>
            <a:r>
              <a:rPr lang="pt-BR" sz="2400" dirty="0"/>
              <a:t>O objetivo do </a:t>
            </a:r>
            <a:r>
              <a:rPr lang="pt-BR" sz="2400" i="1" dirty="0"/>
              <a:t>Sprint </a:t>
            </a:r>
            <a:r>
              <a:rPr lang="pt-BR" sz="2400" dirty="0"/>
              <a:t>deve responder a pergunta fundamental “Por que nós estamos fazendo este </a:t>
            </a:r>
            <a:r>
              <a:rPr lang="pt-BR" sz="2400" i="1" dirty="0"/>
              <a:t>Sprint</a:t>
            </a:r>
            <a:r>
              <a:rPr lang="pt-BR" sz="2400" dirty="0"/>
              <a:t>?</a:t>
            </a:r>
          </a:p>
        </p:txBody>
      </p:sp>
      <p:sp>
        <p:nvSpPr>
          <p:cNvPr id="4" name="Slide Number Placeholder 3">
            <a:extLst>
              <a:ext uri="{FF2B5EF4-FFF2-40B4-BE49-F238E27FC236}">
                <a16:creationId xmlns:a16="http://schemas.microsoft.com/office/drawing/2014/main" id="{4CAFE5C2-C469-B817-D9E3-14AB85AB339B}"/>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71296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7857" y="679708"/>
            <a:ext cx="10571998" cy="970450"/>
          </a:xfrm>
        </p:spPr>
        <p:txBody>
          <a:bodyPr/>
          <a:lstStyle/>
          <a:p>
            <a:r>
              <a:rPr lang="pt-BR" dirty="0"/>
              <a:t>Decidindo quais requisitos serão incluídos no Sprint.</a:t>
            </a:r>
          </a:p>
        </p:txBody>
      </p:sp>
      <p:sp>
        <p:nvSpPr>
          <p:cNvPr id="3" name="Espaço Reservado para Conteúdo 2"/>
          <p:cNvSpPr>
            <a:spLocks noGrp="1"/>
          </p:cNvSpPr>
          <p:nvPr>
            <p:ph idx="1"/>
          </p:nvPr>
        </p:nvSpPr>
        <p:spPr>
          <a:xfrm>
            <a:off x="818712" y="2222287"/>
            <a:ext cx="6155829" cy="3636511"/>
          </a:xfrm>
        </p:spPr>
        <p:txBody>
          <a:bodyPr>
            <a:normAutofit/>
          </a:bodyPr>
          <a:lstStyle/>
          <a:p>
            <a:pPr algn="just"/>
            <a:r>
              <a:rPr lang="pt-BR" sz="2400" dirty="0"/>
              <a:t>Uma das principais atividades da reunião de planejamento do </a:t>
            </a:r>
            <a:r>
              <a:rPr lang="pt-BR" sz="2400" i="1" dirty="0"/>
              <a:t>Sprint </a:t>
            </a:r>
            <a:r>
              <a:rPr lang="pt-BR" sz="2400" dirty="0"/>
              <a:t>é decidir quais requisitos incluir no </a:t>
            </a:r>
            <a:r>
              <a:rPr lang="pt-BR" sz="2400" i="1" dirty="0"/>
              <a:t>Sprint</a:t>
            </a:r>
            <a:r>
              <a:rPr lang="pt-BR" sz="2400" dirty="0"/>
              <a:t>. </a:t>
            </a:r>
          </a:p>
          <a:p>
            <a:pPr algn="just"/>
            <a:r>
              <a:rPr lang="pt-BR" sz="2400" dirty="0"/>
              <a:t>Mais especificamente, quais requisitos do </a:t>
            </a:r>
            <a:r>
              <a:rPr lang="pt-BR" sz="2400" i="1" dirty="0"/>
              <a:t>product backlog </a:t>
            </a:r>
            <a:r>
              <a:rPr lang="pt-BR" sz="2400" dirty="0"/>
              <a:t>copiar para o </a:t>
            </a:r>
            <a:r>
              <a:rPr lang="pt-BR" sz="2400" i="1" dirty="0"/>
              <a:t>Sprint backlog</a:t>
            </a:r>
            <a:r>
              <a:rPr lang="pt-BR" sz="2400" dirty="0"/>
              <a:t>.</a:t>
            </a:r>
          </a:p>
        </p:txBody>
      </p:sp>
      <p:pic>
        <p:nvPicPr>
          <p:cNvPr id="4" name="Imagem 3"/>
          <p:cNvPicPr>
            <a:picLocks noChangeAspect="1"/>
          </p:cNvPicPr>
          <p:nvPr/>
        </p:nvPicPr>
        <p:blipFill>
          <a:blip r:embed="rId3"/>
          <a:stretch>
            <a:fillRect/>
          </a:stretch>
        </p:blipFill>
        <p:spPr>
          <a:xfrm>
            <a:off x="7294595" y="2472452"/>
            <a:ext cx="4542312" cy="3781925"/>
          </a:xfrm>
          <a:prstGeom prst="rect">
            <a:avLst/>
          </a:prstGeom>
        </p:spPr>
      </p:pic>
      <p:sp>
        <p:nvSpPr>
          <p:cNvPr id="5" name="Slide Number Placeholder 4">
            <a:extLst>
              <a:ext uri="{FF2B5EF4-FFF2-40B4-BE49-F238E27FC236}">
                <a16:creationId xmlns:a16="http://schemas.microsoft.com/office/drawing/2014/main" id="{F77EA85D-1182-3E05-3629-28747EA5591A}"/>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265634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6739" y="656494"/>
            <a:ext cx="10571998" cy="970450"/>
          </a:xfrm>
        </p:spPr>
        <p:txBody>
          <a:bodyPr/>
          <a:lstStyle/>
          <a:p>
            <a:r>
              <a:rPr lang="pt-BR" dirty="0"/>
              <a:t>Decidindo quais requisitos serão incluídos no Sprint.</a:t>
            </a:r>
          </a:p>
        </p:txBody>
      </p:sp>
      <p:sp>
        <p:nvSpPr>
          <p:cNvPr id="3" name="Espaço Reservado para Conteúdo 2"/>
          <p:cNvSpPr>
            <a:spLocks noGrp="1"/>
          </p:cNvSpPr>
          <p:nvPr>
            <p:ph idx="1"/>
          </p:nvPr>
        </p:nvSpPr>
        <p:spPr>
          <a:xfrm>
            <a:off x="1103312" y="2052918"/>
            <a:ext cx="9994748" cy="4195481"/>
          </a:xfrm>
        </p:spPr>
        <p:txBody>
          <a:bodyPr>
            <a:normAutofit/>
          </a:bodyPr>
          <a:lstStyle/>
          <a:p>
            <a:pPr algn="just"/>
            <a:r>
              <a:rPr lang="pt-BR" sz="2400" dirty="0"/>
              <a:t>No Scrum, </a:t>
            </a:r>
            <a:r>
              <a:rPr lang="pt-BR" sz="2400" b="1" i="1" dirty="0"/>
              <a:t>a equipe decide como e quais requisitos serão incluídas no Sprint</a:t>
            </a:r>
            <a:r>
              <a:rPr lang="pt-BR" sz="2400" dirty="0"/>
              <a:t>. </a:t>
            </a:r>
          </a:p>
          <a:p>
            <a:pPr lvl="1" algn="just"/>
            <a:r>
              <a:rPr lang="pt-BR" sz="2200" i="1" dirty="0"/>
              <a:t>Não o product owner ou qualquer outra pessoa</a:t>
            </a:r>
            <a:r>
              <a:rPr lang="pt-BR" sz="2200" dirty="0"/>
              <a:t>.</a:t>
            </a:r>
          </a:p>
          <a:p>
            <a:pPr algn="just"/>
            <a:r>
              <a:rPr lang="pt-BR" sz="2400" dirty="0"/>
              <a:t>Isso levanta duas questões:</a:t>
            </a:r>
          </a:p>
          <a:p>
            <a:pPr marL="457200" lvl="1" indent="0" algn="just">
              <a:buNone/>
            </a:pPr>
            <a:r>
              <a:rPr lang="pt-BR" sz="2000" dirty="0"/>
              <a:t>1. Como fazer a equipe decidir quais requisitos incluir no </a:t>
            </a:r>
            <a:r>
              <a:rPr lang="pt-BR" sz="2000" i="1" dirty="0" err="1"/>
              <a:t>sprint</a:t>
            </a:r>
            <a:r>
              <a:rPr lang="pt-BR" sz="2000" dirty="0"/>
              <a:t>?</a:t>
            </a:r>
          </a:p>
          <a:p>
            <a:pPr marL="457200" lvl="1" indent="0" algn="just">
              <a:buNone/>
            </a:pPr>
            <a:r>
              <a:rPr lang="pt-BR" sz="2000" dirty="0"/>
              <a:t>2. Como pode o </a:t>
            </a:r>
            <a:r>
              <a:rPr lang="pt-BR" sz="2000" i="1" dirty="0"/>
              <a:t>product owner </a:t>
            </a:r>
            <a:r>
              <a:rPr lang="pt-BR" sz="2000" dirty="0"/>
              <a:t>afetar a decisão dela</a:t>
            </a:r>
            <a:r>
              <a:rPr lang="pt-BR" sz="2400" dirty="0"/>
              <a:t>?</a:t>
            </a:r>
          </a:p>
        </p:txBody>
      </p:sp>
      <p:sp>
        <p:nvSpPr>
          <p:cNvPr id="4" name="Slide Number Placeholder 3">
            <a:extLst>
              <a:ext uri="{FF2B5EF4-FFF2-40B4-BE49-F238E27FC236}">
                <a16:creationId xmlns:a16="http://schemas.microsoft.com/office/drawing/2014/main" id="{CB98E9AA-B398-7651-A411-BBD0A8C1168A}"/>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425954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493" y="597075"/>
            <a:ext cx="11166847" cy="970450"/>
          </a:xfrm>
        </p:spPr>
        <p:txBody>
          <a:bodyPr/>
          <a:lstStyle/>
          <a:p>
            <a:r>
              <a:rPr lang="pt-BR" dirty="0"/>
              <a:t>Q2 - Como o product owner afeta quais requisitos estarão neste Sprint?</a:t>
            </a:r>
          </a:p>
        </p:txBody>
      </p:sp>
      <p:sp>
        <p:nvSpPr>
          <p:cNvPr id="3" name="Espaço Reservado para Conteúdo 2"/>
          <p:cNvSpPr>
            <a:spLocks noGrp="1"/>
          </p:cNvSpPr>
          <p:nvPr>
            <p:ph idx="1"/>
          </p:nvPr>
        </p:nvSpPr>
        <p:spPr>
          <a:xfrm>
            <a:off x="684493" y="2218940"/>
            <a:ext cx="10470737" cy="651386"/>
          </a:xfrm>
        </p:spPr>
        <p:txBody>
          <a:bodyPr>
            <a:noAutofit/>
          </a:bodyPr>
          <a:lstStyle/>
          <a:p>
            <a:pPr algn="just"/>
            <a:r>
              <a:rPr lang="pt-BR" sz="2000" dirty="0"/>
              <a:t>Digamos que nós tenhamos a seguinte situação durante uma reunião de planejamento de Sprint.</a:t>
            </a:r>
          </a:p>
        </p:txBody>
      </p:sp>
      <p:pic>
        <p:nvPicPr>
          <p:cNvPr id="5" name="Imagem 4"/>
          <p:cNvPicPr>
            <a:picLocks noChangeAspect="1"/>
          </p:cNvPicPr>
          <p:nvPr/>
        </p:nvPicPr>
        <p:blipFill>
          <a:blip r:embed="rId2"/>
          <a:stretch>
            <a:fillRect/>
          </a:stretch>
        </p:blipFill>
        <p:spPr>
          <a:xfrm>
            <a:off x="6890399" y="2716830"/>
            <a:ext cx="4799538" cy="33596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Espaço Reservado para Conteúdo 2">
            <a:extLst>
              <a:ext uri="{FF2B5EF4-FFF2-40B4-BE49-F238E27FC236}">
                <a16:creationId xmlns:a16="http://schemas.microsoft.com/office/drawing/2014/main" id="{D32EECF8-BBCA-4615-AC84-BBF294B8A879}"/>
              </a:ext>
            </a:extLst>
          </p:cNvPr>
          <p:cNvSpPr txBox="1">
            <a:spLocks/>
          </p:cNvSpPr>
          <p:nvPr/>
        </p:nvSpPr>
        <p:spPr>
          <a:xfrm>
            <a:off x="221502" y="2508775"/>
            <a:ext cx="6364902" cy="419548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lvl="1" algn="just"/>
            <a:r>
              <a:rPr lang="pt-BR" sz="1800" dirty="0"/>
              <a:t>O </a:t>
            </a:r>
            <a:r>
              <a:rPr lang="pt-BR" sz="1800" i="1" dirty="0" err="1"/>
              <a:t>product</a:t>
            </a:r>
            <a:r>
              <a:rPr lang="pt-BR" sz="1800" i="1" dirty="0"/>
              <a:t> </a:t>
            </a:r>
            <a:r>
              <a:rPr lang="pt-BR" sz="1800" i="1" dirty="0" err="1"/>
              <a:t>owner</a:t>
            </a:r>
            <a:r>
              <a:rPr lang="pt-BR" sz="1800" i="1" dirty="0"/>
              <a:t> </a:t>
            </a:r>
            <a:r>
              <a:rPr lang="pt-BR" sz="1800" dirty="0"/>
              <a:t>está desapontado com o fato  de que a estória D não será incluída no </a:t>
            </a:r>
            <a:r>
              <a:rPr lang="pt-BR" sz="1800" i="1" dirty="0"/>
              <a:t>sprint;</a:t>
            </a:r>
            <a:endParaRPr lang="pt-BR" sz="1800" dirty="0"/>
          </a:p>
          <a:p>
            <a:pPr lvl="1" algn="just"/>
            <a:r>
              <a:rPr lang="pt-BR" sz="1800" dirty="0"/>
              <a:t>Notamos que, devido o tamanho do requisito A o requisito D não foi incluído no Sprint. Logo  temos vários opções durante a reunião do Sprint:</a:t>
            </a:r>
          </a:p>
          <a:p>
            <a:pPr marL="1257300" lvl="2" indent="-342900" algn="just">
              <a:buFont typeface="+mj-lt"/>
              <a:buAutoNum type="arabicPeriod"/>
            </a:pPr>
            <a:r>
              <a:rPr lang="pt-BR" sz="1600" dirty="0"/>
              <a:t>Resolução 1: Reordenar a prioridade dos </a:t>
            </a:r>
            <a:br>
              <a:rPr lang="pt-BR" sz="1600" dirty="0"/>
            </a:br>
            <a:r>
              <a:rPr lang="pt-BR" sz="1600" dirty="0"/>
              <a:t>requisitos para encaixar o requisito D no Sprint.</a:t>
            </a:r>
          </a:p>
          <a:p>
            <a:pPr marL="1257300" lvl="2" indent="-342900" algn="just">
              <a:buFont typeface="+mj-lt"/>
              <a:buAutoNum type="arabicPeriod"/>
            </a:pPr>
            <a:r>
              <a:rPr lang="pt-BR" sz="1600" dirty="0"/>
              <a:t>Resolução 2: Dividir o requisito A em seções </a:t>
            </a:r>
            <a:br>
              <a:rPr lang="pt-BR" sz="1600" dirty="0"/>
            </a:br>
            <a:r>
              <a:rPr lang="pt-BR" sz="1600" dirty="0"/>
              <a:t>A1, A2, A3, de tamanhos consequentes para</a:t>
            </a:r>
            <a:br>
              <a:rPr lang="pt-BR" sz="1600" dirty="0"/>
            </a:br>
            <a:r>
              <a:rPr lang="pt-BR" sz="1600" dirty="0"/>
              <a:t>encaixar o Requisito D.</a:t>
            </a:r>
          </a:p>
        </p:txBody>
      </p:sp>
      <p:sp>
        <p:nvSpPr>
          <p:cNvPr id="4" name="Slide Number Placeholder 3">
            <a:extLst>
              <a:ext uri="{FF2B5EF4-FFF2-40B4-BE49-F238E27FC236}">
                <a16:creationId xmlns:a16="http://schemas.microsoft.com/office/drawing/2014/main" id="{70861C43-9BE6-DCC4-B3F3-3F491FDD55EF}"/>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323576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1" y="631380"/>
            <a:ext cx="10571998" cy="970450"/>
          </a:xfrm>
        </p:spPr>
        <p:txBody>
          <a:bodyPr/>
          <a:lstStyle/>
          <a:p>
            <a:r>
              <a:rPr lang="pt-BR" dirty="0"/>
              <a:t>Q2 - Como o product owner afeta quais requisitos estarão neste Sprint?</a:t>
            </a:r>
          </a:p>
        </p:txBody>
      </p:sp>
      <p:sp>
        <p:nvSpPr>
          <p:cNvPr id="3" name="Espaço Reservado para Conteúdo 2"/>
          <p:cNvSpPr>
            <a:spLocks noGrp="1"/>
          </p:cNvSpPr>
          <p:nvPr>
            <p:ph idx="1"/>
          </p:nvPr>
        </p:nvSpPr>
        <p:spPr>
          <a:xfrm>
            <a:off x="761135" y="1984836"/>
            <a:ext cx="4200009" cy="4792556"/>
          </a:xfrm>
        </p:spPr>
        <p:txBody>
          <a:bodyPr>
            <a:noAutofit/>
          </a:bodyPr>
          <a:lstStyle/>
          <a:p>
            <a:pPr algn="just"/>
            <a:r>
              <a:rPr lang="pt-BR" dirty="0"/>
              <a:t>Resolução 1: Reordenar a prioridade dos requisitos para encaixar o requisito D no Sprint.</a:t>
            </a:r>
          </a:p>
          <a:p>
            <a:pPr algn="just"/>
            <a:endParaRPr lang="pt-BR" dirty="0"/>
          </a:p>
          <a:p>
            <a:pPr algn="just"/>
            <a:r>
              <a:rPr lang="pt-BR" dirty="0"/>
              <a:t>Resolução 2: Reduzir o escopo de A até que a equipe acredite que a estória D caberá no </a:t>
            </a:r>
            <a:r>
              <a:rPr lang="pt-BR" i="1" dirty="0"/>
              <a:t>sprint</a:t>
            </a:r>
            <a:r>
              <a:rPr lang="pt-BR" dirty="0"/>
              <a:t> </a:t>
            </a:r>
            <a:br>
              <a:rPr lang="pt-BR" dirty="0"/>
            </a:br>
            <a:endParaRPr lang="pt-BR" dirty="0"/>
          </a:p>
          <a:p>
            <a:pPr marL="114300" indent="0" algn="just">
              <a:buNone/>
            </a:pPr>
            <a:endParaRPr lang="pt-BR" dirty="0"/>
          </a:p>
          <a:p>
            <a:pPr algn="just"/>
            <a:r>
              <a:rPr lang="pt-BR" dirty="0"/>
              <a:t>Resolução 3: Dividir o requisito A em seções  A1, A2, A3, de tamanhos consequentes para encaixar o Requisito D.</a:t>
            </a:r>
            <a:endParaRPr lang="pt-BR" sz="2200" dirty="0"/>
          </a:p>
        </p:txBody>
      </p:sp>
      <p:pic>
        <p:nvPicPr>
          <p:cNvPr id="4" name="Imagem 3">
            <a:extLst>
              <a:ext uri="{FF2B5EF4-FFF2-40B4-BE49-F238E27FC236}">
                <a16:creationId xmlns:a16="http://schemas.microsoft.com/office/drawing/2014/main" id="{47F1CBBE-DFDA-4163-9219-F76E080B593D}"/>
              </a:ext>
            </a:extLst>
          </p:cNvPr>
          <p:cNvPicPr>
            <a:picLocks noChangeAspect="1"/>
          </p:cNvPicPr>
          <p:nvPr/>
        </p:nvPicPr>
        <p:blipFill>
          <a:blip r:embed="rId2"/>
          <a:stretch>
            <a:fillRect/>
          </a:stretch>
        </p:blipFill>
        <p:spPr>
          <a:xfrm>
            <a:off x="5877368" y="2308607"/>
            <a:ext cx="2646252" cy="2072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m 5">
            <a:extLst>
              <a:ext uri="{FF2B5EF4-FFF2-40B4-BE49-F238E27FC236}">
                <a16:creationId xmlns:a16="http://schemas.microsoft.com/office/drawing/2014/main" id="{250F1FE8-C6E5-460D-B860-62ADDB25F0F8}"/>
              </a:ext>
            </a:extLst>
          </p:cNvPr>
          <p:cNvPicPr>
            <a:picLocks noChangeAspect="1"/>
          </p:cNvPicPr>
          <p:nvPr/>
        </p:nvPicPr>
        <p:blipFill>
          <a:blip r:embed="rId3"/>
          <a:stretch>
            <a:fillRect/>
          </a:stretch>
        </p:blipFill>
        <p:spPr>
          <a:xfrm>
            <a:off x="8827682" y="2308608"/>
            <a:ext cx="3115715" cy="2072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m 6">
            <a:extLst>
              <a:ext uri="{FF2B5EF4-FFF2-40B4-BE49-F238E27FC236}">
                <a16:creationId xmlns:a16="http://schemas.microsoft.com/office/drawing/2014/main" id="{CD96EB73-4932-4F20-A459-01E8C51B8A4C}"/>
              </a:ext>
            </a:extLst>
          </p:cNvPr>
          <p:cNvPicPr>
            <a:picLocks noChangeAspect="1"/>
          </p:cNvPicPr>
          <p:nvPr/>
        </p:nvPicPr>
        <p:blipFill>
          <a:blip r:embed="rId4"/>
          <a:stretch>
            <a:fillRect/>
          </a:stretch>
        </p:blipFill>
        <p:spPr>
          <a:xfrm>
            <a:off x="7230857" y="4549392"/>
            <a:ext cx="2763344" cy="20725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B140926E-5EF6-D3F5-E54C-9E116E197568}"/>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1470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9999" y="447188"/>
            <a:ext cx="10584831" cy="970450"/>
          </a:xfrm>
        </p:spPr>
        <p:txBody>
          <a:bodyPr/>
          <a:lstStyle/>
          <a:p>
            <a:r>
              <a:rPr lang="pt-BR" dirty="0"/>
              <a:t>Q1 - Como a equipe decide que requisitos incluir no Sprint?</a:t>
            </a:r>
          </a:p>
        </p:txBody>
      </p:sp>
      <p:sp>
        <p:nvSpPr>
          <p:cNvPr id="3" name="Espaço Reservado para Conteúdo 2"/>
          <p:cNvSpPr>
            <a:spLocks noGrp="1"/>
          </p:cNvSpPr>
          <p:nvPr>
            <p:ph idx="1"/>
          </p:nvPr>
        </p:nvSpPr>
        <p:spPr>
          <a:xfrm>
            <a:off x="637147" y="2061882"/>
            <a:ext cx="5118194" cy="4352364"/>
          </a:xfrm>
        </p:spPr>
        <p:txBody>
          <a:bodyPr>
            <a:normAutofit/>
          </a:bodyPr>
          <a:lstStyle/>
          <a:p>
            <a:pPr algn="just"/>
            <a:r>
              <a:rPr lang="pt-BR" sz="2400" dirty="0"/>
              <a:t>Utilizamos duas técnicas para isso:</a:t>
            </a:r>
          </a:p>
          <a:p>
            <a:pPr marL="457200" lvl="1" indent="0" algn="just">
              <a:buNone/>
            </a:pPr>
            <a:r>
              <a:rPr lang="pt-BR" sz="2200" dirty="0"/>
              <a:t>1. No sentimento/instinto</a:t>
            </a:r>
          </a:p>
          <a:p>
            <a:pPr marL="857250" lvl="2" indent="0" algn="just">
              <a:buNone/>
            </a:pPr>
            <a:r>
              <a:rPr lang="pt-BR" sz="1800" dirty="0"/>
              <a:t>Neste caso, vai no gosto da equipe, ou seja, a equipe que decide o melhor jeito de incluir quais requisitos na sequencia desejada. O  sentimento ou instinto funciona muito bem para pequenas equipes e </a:t>
            </a:r>
            <a:r>
              <a:rPr lang="pt-BR" sz="1800" i="1" dirty="0"/>
              <a:t>Sprint</a:t>
            </a:r>
            <a:r>
              <a:rPr lang="pt-BR" sz="1800" dirty="0"/>
              <a:t> curtos.</a:t>
            </a:r>
          </a:p>
        </p:txBody>
      </p:sp>
      <p:pic>
        <p:nvPicPr>
          <p:cNvPr id="4" name="Imagem 3">
            <a:extLst>
              <a:ext uri="{FF2B5EF4-FFF2-40B4-BE49-F238E27FC236}">
                <a16:creationId xmlns:a16="http://schemas.microsoft.com/office/drawing/2014/main" id="{19EFBB11-DF23-414E-8BC6-AF399C2EC138}"/>
              </a:ext>
            </a:extLst>
          </p:cNvPr>
          <p:cNvPicPr>
            <a:picLocks noChangeAspect="1"/>
          </p:cNvPicPr>
          <p:nvPr/>
        </p:nvPicPr>
        <p:blipFill>
          <a:blip r:embed="rId2"/>
          <a:stretch>
            <a:fillRect/>
          </a:stretch>
        </p:blipFill>
        <p:spPr>
          <a:xfrm>
            <a:off x="5999707" y="2061882"/>
            <a:ext cx="5829300" cy="434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FF2B5EF4-FFF2-40B4-BE49-F238E27FC236}">
                <a16:creationId xmlns:a16="http://schemas.microsoft.com/office/drawing/2014/main" id="{51C544D2-FA1B-033A-5555-C8445D94B0C6}"/>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6172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B4171-5A1C-4800-AE87-8430CF7CDE1A}"/>
              </a:ext>
            </a:extLst>
          </p:cNvPr>
          <p:cNvSpPr>
            <a:spLocks noGrp="1"/>
          </p:cNvSpPr>
          <p:nvPr>
            <p:ph type="title"/>
          </p:nvPr>
        </p:nvSpPr>
        <p:spPr/>
        <p:txBody>
          <a:bodyPr/>
          <a:lstStyle/>
          <a:p>
            <a:r>
              <a:rPr lang="pt-BR" dirty="0"/>
              <a:t>Sumário</a:t>
            </a:r>
          </a:p>
        </p:txBody>
      </p:sp>
      <p:sp>
        <p:nvSpPr>
          <p:cNvPr id="3" name="Espaço Reservado para Conteúdo 2">
            <a:extLst>
              <a:ext uri="{FF2B5EF4-FFF2-40B4-BE49-F238E27FC236}">
                <a16:creationId xmlns:a16="http://schemas.microsoft.com/office/drawing/2014/main" id="{3BC582B5-92FC-45AB-9DD5-84039A90628A}"/>
              </a:ext>
            </a:extLst>
          </p:cNvPr>
          <p:cNvSpPr>
            <a:spLocks noGrp="1"/>
          </p:cNvSpPr>
          <p:nvPr>
            <p:ph idx="1"/>
          </p:nvPr>
        </p:nvSpPr>
        <p:spPr/>
        <p:txBody>
          <a:bodyPr>
            <a:normAutofit/>
          </a:bodyPr>
          <a:lstStyle/>
          <a:p>
            <a:r>
              <a:rPr lang="pt-BR" sz="2400" dirty="0"/>
              <a:t>Planejamento do Sprint;</a:t>
            </a:r>
          </a:p>
          <a:p>
            <a:r>
              <a:rPr lang="pt-BR" sz="2400" dirty="0"/>
              <a:t>Comunicando os Sprints;</a:t>
            </a:r>
          </a:p>
          <a:p>
            <a:endParaRPr lang="pt-BR" sz="2400" dirty="0"/>
          </a:p>
          <a:p>
            <a:endParaRPr lang="pt-BR" sz="2400" dirty="0"/>
          </a:p>
        </p:txBody>
      </p:sp>
      <p:sp>
        <p:nvSpPr>
          <p:cNvPr id="4" name="Slide Number Placeholder 3">
            <a:extLst>
              <a:ext uri="{FF2B5EF4-FFF2-40B4-BE49-F238E27FC236}">
                <a16:creationId xmlns:a16="http://schemas.microsoft.com/office/drawing/2014/main" id="{371B2DE6-8635-965E-B600-8900543C0340}"/>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576025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Q1 - Como a equipe decide que requisitos incluir no Sprint?</a:t>
            </a:r>
          </a:p>
        </p:txBody>
      </p:sp>
      <p:sp>
        <p:nvSpPr>
          <p:cNvPr id="3" name="Espaço Reservado para Conteúdo 2"/>
          <p:cNvSpPr>
            <a:spLocks noGrp="1"/>
          </p:cNvSpPr>
          <p:nvPr>
            <p:ph idx="1"/>
          </p:nvPr>
        </p:nvSpPr>
        <p:spPr>
          <a:xfrm>
            <a:off x="1079837" y="2581834"/>
            <a:ext cx="10032326" cy="2478741"/>
          </a:xfrm>
        </p:spPr>
        <p:txBody>
          <a:bodyPr>
            <a:normAutofit/>
          </a:bodyPr>
          <a:lstStyle/>
          <a:p>
            <a:pPr marL="457200" lvl="1" indent="0" algn="just">
              <a:buNone/>
            </a:pPr>
            <a:r>
              <a:rPr lang="pt-BR" sz="2400" dirty="0"/>
              <a:t>2. Cálculo da Velocidade:</a:t>
            </a:r>
          </a:p>
          <a:p>
            <a:pPr lvl="1" algn="just">
              <a:buFont typeface="Arial" panose="020B0604020202020204" pitchFamily="34" charset="0"/>
              <a:buChar char="•"/>
            </a:pPr>
            <a:r>
              <a:rPr lang="pt-BR" sz="2400" dirty="0"/>
              <a:t>Essa técnica envolve dois passos:</a:t>
            </a:r>
          </a:p>
          <a:p>
            <a:pPr marL="914400" lvl="2" indent="0" algn="just">
              <a:buNone/>
            </a:pPr>
            <a:r>
              <a:rPr lang="pt-BR" sz="2000" dirty="0"/>
              <a:t>2.1. Defina a velocidade estimada;</a:t>
            </a:r>
          </a:p>
          <a:p>
            <a:pPr marL="914400" lvl="2" indent="0" algn="just">
              <a:buNone/>
            </a:pPr>
            <a:r>
              <a:rPr lang="pt-BR" sz="2000" dirty="0"/>
              <a:t>2.2. Calcular quantas requisitos você pode adicionar sem exceder a velocidade estimada.</a:t>
            </a:r>
          </a:p>
        </p:txBody>
      </p:sp>
      <p:sp>
        <p:nvSpPr>
          <p:cNvPr id="4" name="Slide Number Placeholder 3">
            <a:extLst>
              <a:ext uri="{FF2B5EF4-FFF2-40B4-BE49-F238E27FC236}">
                <a16:creationId xmlns:a16="http://schemas.microsoft.com/office/drawing/2014/main" id="{1D61CE42-2181-5EBD-C894-4A0D552D9D7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91768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Estimativas usando cálculos de velocidade</a:t>
            </a:r>
          </a:p>
        </p:txBody>
      </p:sp>
      <p:sp>
        <p:nvSpPr>
          <p:cNvPr id="3" name="Espaço Reservado para Conteúdo 2"/>
          <p:cNvSpPr>
            <a:spLocks noGrp="1"/>
          </p:cNvSpPr>
          <p:nvPr>
            <p:ph idx="1"/>
          </p:nvPr>
        </p:nvSpPr>
        <p:spPr>
          <a:xfrm>
            <a:off x="626270" y="2263589"/>
            <a:ext cx="10755728" cy="1102658"/>
          </a:xfrm>
        </p:spPr>
        <p:txBody>
          <a:bodyPr>
            <a:normAutofit/>
          </a:bodyPr>
          <a:lstStyle/>
          <a:p>
            <a:pPr algn="just"/>
            <a:r>
              <a:rPr lang="pt-BR" sz="2400" dirty="0"/>
              <a:t>A velocidade é uma medida da “</a:t>
            </a:r>
            <a:r>
              <a:rPr lang="pt-BR" sz="2400" b="1" i="1" dirty="0"/>
              <a:t>quantidade de trabalho realizado</a:t>
            </a:r>
            <a:r>
              <a:rPr lang="pt-BR" sz="2400" dirty="0"/>
              <a:t>”, onde cada item é medido com base na sua estimativa inicial.</a:t>
            </a:r>
          </a:p>
        </p:txBody>
      </p:sp>
      <p:pic>
        <p:nvPicPr>
          <p:cNvPr id="4" name="Imagem 3"/>
          <p:cNvPicPr>
            <a:picLocks noChangeAspect="1"/>
          </p:cNvPicPr>
          <p:nvPr/>
        </p:nvPicPr>
        <p:blipFill>
          <a:blip r:embed="rId3"/>
          <a:stretch>
            <a:fillRect/>
          </a:stretch>
        </p:blipFill>
        <p:spPr>
          <a:xfrm>
            <a:off x="5908341" y="3600596"/>
            <a:ext cx="5845400" cy="2570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Espaço Reservado para Conteúdo 2">
            <a:extLst>
              <a:ext uri="{FF2B5EF4-FFF2-40B4-BE49-F238E27FC236}">
                <a16:creationId xmlns:a16="http://schemas.microsoft.com/office/drawing/2014/main" id="{9A12BF94-F6A0-4A6C-B0A9-56D1A1F82B85}"/>
              </a:ext>
            </a:extLst>
          </p:cNvPr>
          <p:cNvSpPr txBox="1">
            <a:spLocks/>
          </p:cNvSpPr>
          <p:nvPr/>
        </p:nvSpPr>
        <p:spPr>
          <a:xfrm>
            <a:off x="438259" y="3366247"/>
            <a:ext cx="5216807" cy="303903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lvl="1" algn="just">
              <a:buFont typeface="Arial" panose="020B0604020202020204" pitchFamily="34" charset="0"/>
              <a:buChar char="•"/>
            </a:pPr>
            <a:r>
              <a:rPr lang="pt-BR" sz="1800" dirty="0"/>
              <a:t>Esta medida é difícil para equipes recém formadas de se obter uma média, </a:t>
            </a:r>
            <a:r>
              <a:rPr lang="pt-BR" sz="1800" i="1" dirty="0"/>
              <a:t>mas com o uso continuo do Scrum logo é determinado o valor da velocidade</a:t>
            </a:r>
            <a:r>
              <a:rPr lang="pt-BR" sz="1800" dirty="0"/>
              <a:t>.</a:t>
            </a:r>
          </a:p>
          <a:p>
            <a:pPr lvl="1" algn="just">
              <a:buFont typeface="Arial" panose="020B0604020202020204" pitchFamily="34" charset="0"/>
              <a:buChar char="•"/>
            </a:pPr>
            <a:r>
              <a:rPr lang="pt-BR" sz="1800" dirty="0"/>
              <a:t>Procurar não exceder a  capacidade da equipe e sem comprometer a meta final do  produto, tanto a equipe quanto o </a:t>
            </a:r>
            <a:r>
              <a:rPr lang="pt-BR" sz="1800" dirty="0" err="1"/>
              <a:t>product</a:t>
            </a:r>
            <a:r>
              <a:rPr lang="pt-BR" sz="1800" dirty="0"/>
              <a:t> </a:t>
            </a:r>
            <a:r>
              <a:rPr lang="pt-BR" sz="1800" dirty="0" err="1"/>
              <a:t>owner</a:t>
            </a:r>
            <a:r>
              <a:rPr lang="pt-BR" sz="1800" dirty="0"/>
              <a:t> devem conhecer os seus limites.</a:t>
            </a:r>
          </a:p>
        </p:txBody>
      </p:sp>
      <p:sp>
        <p:nvSpPr>
          <p:cNvPr id="6" name="Slide Number Placeholder 5">
            <a:extLst>
              <a:ext uri="{FF2B5EF4-FFF2-40B4-BE49-F238E27FC236}">
                <a16:creationId xmlns:a16="http://schemas.microsoft.com/office/drawing/2014/main" id="{97309BBB-7EA9-84BB-707F-161C5F6623EF}"/>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8155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técnica de estimativa Utilizar?</a:t>
            </a:r>
          </a:p>
        </p:txBody>
      </p:sp>
      <p:sp>
        <p:nvSpPr>
          <p:cNvPr id="3" name="Espaço Reservado para Conteúdo 2"/>
          <p:cNvSpPr>
            <a:spLocks noGrp="1"/>
          </p:cNvSpPr>
          <p:nvPr>
            <p:ph idx="1"/>
          </p:nvPr>
        </p:nvSpPr>
        <p:spPr>
          <a:xfrm>
            <a:off x="1103312" y="2052918"/>
            <a:ext cx="10195165" cy="4195481"/>
          </a:xfrm>
        </p:spPr>
        <p:txBody>
          <a:bodyPr>
            <a:normAutofit/>
          </a:bodyPr>
          <a:lstStyle/>
          <a:p>
            <a:pPr algn="just"/>
            <a:r>
              <a:rPr lang="pt-BR" sz="2400" dirty="0"/>
              <a:t>Existem diversas técnicas de escolha dos requisitos, instinto/sentimento, cálculo de velocidade baseado no tempo de ontem, e cálculo de velocidade baseada no homens-dia disponíveis e fator de foco;</a:t>
            </a:r>
          </a:p>
          <a:p>
            <a:pPr marL="0" indent="0" algn="just">
              <a:buNone/>
            </a:pPr>
            <a:endParaRPr lang="pt-BR" sz="2400" dirty="0"/>
          </a:p>
          <a:p>
            <a:pPr algn="just"/>
            <a:r>
              <a:rPr lang="pt-BR" sz="2200" dirty="0"/>
              <a:t>Geralmente é utilizada uma </a:t>
            </a:r>
            <a:r>
              <a:rPr lang="pt-BR" sz="2200" b="1" i="1" dirty="0"/>
              <a:t>combinação</a:t>
            </a:r>
            <a:r>
              <a:rPr lang="pt-BR" sz="2200" dirty="0"/>
              <a:t> dessas técnicas, pois cada uma delas tem vantagens e desvantagens.</a:t>
            </a:r>
          </a:p>
        </p:txBody>
      </p:sp>
      <p:sp>
        <p:nvSpPr>
          <p:cNvPr id="4" name="Slide Number Placeholder 3">
            <a:extLst>
              <a:ext uri="{FF2B5EF4-FFF2-40B4-BE49-F238E27FC236}">
                <a16:creationId xmlns:a16="http://schemas.microsoft.com/office/drawing/2014/main" id="{103A2AE7-3828-D94F-7AE4-5E224E61ED83}"/>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58906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447188"/>
            <a:ext cx="10725508" cy="970450"/>
          </a:xfrm>
        </p:spPr>
        <p:txBody>
          <a:bodyPr/>
          <a:lstStyle/>
          <a:p>
            <a:r>
              <a:rPr lang="pt-BR" dirty="0"/>
              <a:t>Exemplo de Técnica de Cálculo de Velocidade</a:t>
            </a:r>
          </a:p>
        </p:txBody>
      </p:sp>
      <p:pic>
        <p:nvPicPr>
          <p:cNvPr id="4" name="Imagem 3">
            <a:extLst>
              <a:ext uri="{FF2B5EF4-FFF2-40B4-BE49-F238E27FC236}">
                <a16:creationId xmlns:a16="http://schemas.microsoft.com/office/drawing/2014/main" id="{FDC5D649-88C1-4A79-8F88-6C8A2C4D8227}"/>
              </a:ext>
            </a:extLst>
          </p:cNvPr>
          <p:cNvPicPr>
            <a:picLocks noChangeAspect="1"/>
          </p:cNvPicPr>
          <p:nvPr/>
        </p:nvPicPr>
        <p:blipFill>
          <a:blip r:embed="rId3"/>
          <a:stretch>
            <a:fillRect/>
          </a:stretch>
        </p:blipFill>
        <p:spPr>
          <a:xfrm>
            <a:off x="792534" y="1636664"/>
            <a:ext cx="2783708" cy="1958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m 4">
            <a:extLst>
              <a:ext uri="{FF2B5EF4-FFF2-40B4-BE49-F238E27FC236}">
                <a16:creationId xmlns:a16="http://schemas.microsoft.com/office/drawing/2014/main" id="{3C4DEDBB-BFCE-4B3D-AAA6-1D2B180C184B}"/>
              </a:ext>
            </a:extLst>
          </p:cNvPr>
          <p:cNvPicPr>
            <a:picLocks noChangeAspect="1"/>
          </p:cNvPicPr>
          <p:nvPr/>
        </p:nvPicPr>
        <p:blipFill>
          <a:blip r:embed="rId4"/>
          <a:stretch>
            <a:fillRect/>
          </a:stretch>
        </p:blipFill>
        <p:spPr>
          <a:xfrm>
            <a:off x="817223" y="3804255"/>
            <a:ext cx="8011407" cy="916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m 5">
            <a:extLst>
              <a:ext uri="{FF2B5EF4-FFF2-40B4-BE49-F238E27FC236}">
                <a16:creationId xmlns:a16="http://schemas.microsoft.com/office/drawing/2014/main" id="{8523E76B-90AC-4FFF-BC7A-6254ACA5A7B4}"/>
              </a:ext>
            </a:extLst>
          </p:cNvPr>
          <p:cNvPicPr>
            <a:picLocks noChangeAspect="1"/>
          </p:cNvPicPr>
          <p:nvPr/>
        </p:nvPicPr>
        <p:blipFill>
          <a:blip r:embed="rId5"/>
          <a:stretch>
            <a:fillRect/>
          </a:stretch>
        </p:blipFill>
        <p:spPr>
          <a:xfrm>
            <a:off x="3797679" y="1653215"/>
            <a:ext cx="4737087" cy="1400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m 6">
            <a:extLst>
              <a:ext uri="{FF2B5EF4-FFF2-40B4-BE49-F238E27FC236}">
                <a16:creationId xmlns:a16="http://schemas.microsoft.com/office/drawing/2014/main" id="{6BA52B60-96E4-42D8-AE1C-02B5B09FE907}"/>
              </a:ext>
            </a:extLst>
          </p:cNvPr>
          <p:cNvPicPr>
            <a:picLocks noChangeAspect="1"/>
          </p:cNvPicPr>
          <p:nvPr/>
        </p:nvPicPr>
        <p:blipFill>
          <a:blip r:embed="rId6"/>
          <a:stretch>
            <a:fillRect/>
          </a:stretch>
        </p:blipFill>
        <p:spPr>
          <a:xfrm>
            <a:off x="817223" y="4947304"/>
            <a:ext cx="7834639" cy="1300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m 7">
            <a:extLst>
              <a:ext uri="{FF2B5EF4-FFF2-40B4-BE49-F238E27FC236}">
                <a16:creationId xmlns:a16="http://schemas.microsoft.com/office/drawing/2014/main" id="{EEF42222-048B-4CEB-B4D1-5CB8F0BB7642}"/>
              </a:ext>
            </a:extLst>
          </p:cNvPr>
          <p:cNvPicPr>
            <a:picLocks noChangeAspect="1"/>
          </p:cNvPicPr>
          <p:nvPr/>
        </p:nvPicPr>
        <p:blipFill>
          <a:blip r:embed="rId7"/>
          <a:stretch>
            <a:fillRect/>
          </a:stretch>
        </p:blipFill>
        <p:spPr>
          <a:xfrm>
            <a:off x="9173227" y="1853248"/>
            <a:ext cx="2582821" cy="1855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tângulo 8">
            <a:extLst>
              <a:ext uri="{FF2B5EF4-FFF2-40B4-BE49-F238E27FC236}">
                <a16:creationId xmlns:a16="http://schemas.microsoft.com/office/drawing/2014/main" id="{190A3CC9-A09A-40BC-9EC0-423A6DD9E17F}"/>
              </a:ext>
            </a:extLst>
          </p:cNvPr>
          <p:cNvSpPr/>
          <p:nvPr/>
        </p:nvSpPr>
        <p:spPr>
          <a:xfrm>
            <a:off x="9173227" y="4262673"/>
            <a:ext cx="2582821"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pt-BR" dirty="0">
                <a:solidFill>
                  <a:srgbClr val="000000"/>
                </a:solidFill>
                <a:latin typeface="Times-Roman"/>
              </a:rPr>
              <a:t>Sempre que possível olhe para os </a:t>
            </a:r>
            <a:r>
              <a:rPr lang="pt-BR" i="1" dirty="0">
                <a:solidFill>
                  <a:srgbClr val="000000"/>
                </a:solidFill>
                <a:latin typeface="Times-Italic"/>
              </a:rPr>
              <a:t>sprints </a:t>
            </a:r>
            <a:r>
              <a:rPr lang="pt-BR" dirty="0">
                <a:solidFill>
                  <a:srgbClr val="000000"/>
                </a:solidFill>
                <a:latin typeface="Times-Roman"/>
              </a:rPr>
              <a:t>passados e faça a média dos</a:t>
            </a:r>
            <a:br>
              <a:rPr lang="pt-BR" dirty="0">
                <a:solidFill>
                  <a:srgbClr val="000000"/>
                </a:solidFill>
                <a:latin typeface="Times-Roman"/>
              </a:rPr>
            </a:br>
            <a:r>
              <a:rPr lang="pt-BR" dirty="0">
                <a:solidFill>
                  <a:srgbClr val="000000"/>
                </a:solidFill>
                <a:latin typeface="Times-Roman"/>
              </a:rPr>
              <a:t>números para obter uma estimativa mais confiável.</a:t>
            </a:r>
            <a:r>
              <a:rPr lang="pt-BR" dirty="0"/>
              <a:t> </a:t>
            </a:r>
            <a:br>
              <a:rPr lang="pt-BR" dirty="0"/>
            </a:br>
            <a:endParaRPr lang="pt-BR" dirty="0"/>
          </a:p>
        </p:txBody>
      </p:sp>
      <p:sp>
        <p:nvSpPr>
          <p:cNvPr id="3" name="Slide Number Placeholder 2">
            <a:extLst>
              <a:ext uri="{FF2B5EF4-FFF2-40B4-BE49-F238E27FC236}">
                <a16:creationId xmlns:a16="http://schemas.microsoft.com/office/drawing/2014/main" id="{EBB2AB5C-8537-EDA1-2E4B-FFA95647D66F}"/>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3428926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Qual técnica de estimativa nós usamos ?</a:t>
            </a:r>
          </a:p>
        </p:txBody>
      </p:sp>
      <p:sp>
        <p:nvSpPr>
          <p:cNvPr id="3" name="Espaço Reservado para Conteúdo 2"/>
          <p:cNvSpPr>
            <a:spLocks noGrp="1"/>
          </p:cNvSpPr>
          <p:nvPr>
            <p:ph idx="1"/>
          </p:nvPr>
        </p:nvSpPr>
        <p:spPr>
          <a:xfrm>
            <a:off x="998417" y="3155577"/>
            <a:ext cx="10195165" cy="1515034"/>
          </a:xfrm>
        </p:spPr>
        <p:txBody>
          <a:bodyPr>
            <a:normAutofit/>
          </a:bodyPr>
          <a:lstStyle/>
          <a:p>
            <a:pPr algn="just"/>
            <a:r>
              <a:rPr lang="pt-BR" sz="2400" dirty="0"/>
              <a:t>Sempre que possível olhe para os passados e faça a média dos sprints números para obter uma estimativa mais confiável.</a:t>
            </a:r>
            <a:endParaRPr lang="pt-BR" sz="2000" dirty="0"/>
          </a:p>
        </p:txBody>
      </p:sp>
      <p:sp>
        <p:nvSpPr>
          <p:cNvPr id="4" name="Slide Number Placeholder 3">
            <a:extLst>
              <a:ext uri="{FF2B5EF4-FFF2-40B4-BE49-F238E27FC236}">
                <a16:creationId xmlns:a16="http://schemas.microsoft.com/office/drawing/2014/main" id="{05FFA503-786F-F51A-FBA1-7C43C17EA189}"/>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3328433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4830" y="609601"/>
            <a:ext cx="10971692" cy="970450"/>
          </a:xfrm>
        </p:spPr>
        <p:txBody>
          <a:bodyPr/>
          <a:lstStyle/>
          <a:p>
            <a:r>
              <a:rPr lang="pt-BR" dirty="0"/>
              <a:t>Esclarecendo as Reuniões de Planejamento</a:t>
            </a:r>
          </a:p>
        </p:txBody>
      </p:sp>
      <p:sp>
        <p:nvSpPr>
          <p:cNvPr id="3" name="Espaço Reservado para Conteúdo 2"/>
          <p:cNvSpPr>
            <a:spLocks noGrp="1"/>
          </p:cNvSpPr>
          <p:nvPr>
            <p:ph idx="1"/>
          </p:nvPr>
        </p:nvSpPr>
        <p:spPr>
          <a:xfrm>
            <a:off x="1103313" y="2169458"/>
            <a:ext cx="9969696" cy="4078941"/>
          </a:xfrm>
        </p:spPr>
        <p:txBody>
          <a:bodyPr>
            <a:normAutofit lnSpcReduction="10000"/>
          </a:bodyPr>
          <a:lstStyle/>
          <a:p>
            <a:pPr algn="just"/>
            <a:r>
              <a:rPr lang="pt-BR" sz="2800" dirty="0"/>
              <a:t>A maior parte da reunião de planejamento do </a:t>
            </a:r>
            <a:r>
              <a:rPr lang="pt-BR" sz="2800" i="1" dirty="0"/>
              <a:t>Sprint </a:t>
            </a:r>
            <a:r>
              <a:rPr lang="pt-BR" sz="2800" dirty="0"/>
              <a:t>é gasto lidando com os requisitos no </a:t>
            </a:r>
            <a:r>
              <a:rPr lang="pt-BR" sz="2800" i="1" dirty="0"/>
              <a:t>product backlog</a:t>
            </a:r>
            <a:r>
              <a:rPr lang="pt-BR" sz="2800" dirty="0"/>
              <a:t>. Estimando-os, repriorizando-os, esclarecendo-os, quebrando-os, etc.</a:t>
            </a:r>
          </a:p>
          <a:p>
            <a:pPr algn="just"/>
            <a:r>
              <a:rPr lang="pt-BR" sz="2800" dirty="0"/>
              <a:t>A duvida é como fazer isso?</a:t>
            </a:r>
          </a:p>
          <a:p>
            <a:pPr marL="914400" lvl="1" indent="-457200" algn="just">
              <a:buFont typeface="+mj-lt"/>
              <a:buAutoNum type="arabicPeriod"/>
            </a:pPr>
            <a:r>
              <a:rPr lang="pt-BR" sz="2400" dirty="0"/>
              <a:t>As equipes ligam o projetor e mostram um backlog feito em Excel, </a:t>
            </a:r>
          </a:p>
          <a:p>
            <a:pPr marL="914400" lvl="1" indent="-457200" algn="just">
              <a:buFont typeface="+mj-lt"/>
              <a:buAutoNum type="arabicPeriod"/>
            </a:pPr>
            <a:r>
              <a:rPr lang="pt-BR" sz="2400" dirty="0"/>
              <a:t>Um cara (tipicamente o product owner ou o Scrum master) pega o teclado, esboça cada requisito e estimula uma discussão. </a:t>
            </a:r>
          </a:p>
          <a:p>
            <a:pPr marL="914400" lvl="1" indent="-457200" algn="just">
              <a:buFont typeface="+mj-lt"/>
              <a:buAutoNum type="arabicPeriod"/>
            </a:pPr>
            <a:r>
              <a:rPr lang="pt-BR" sz="2400" dirty="0"/>
              <a:t>À medida que as prioridades e detalhes são discutidas pela equipe e pelo product owner, a pessoa ao teclado atualiza o requisito direto no Excel.</a:t>
            </a:r>
          </a:p>
          <a:p>
            <a:pPr marL="457200" lvl="1" indent="0" algn="just">
              <a:buNone/>
            </a:pPr>
            <a:r>
              <a:rPr lang="pt-BR" sz="2400" b="1" i="1" dirty="0">
                <a:solidFill>
                  <a:srgbClr val="FFFF00"/>
                </a:solidFill>
                <a:highlight>
                  <a:srgbClr val="0000FF"/>
                </a:highlight>
              </a:rPr>
              <a:t>Parece eficiente, mas não é. Uma solução é o uso de cartões para esboçar os requisitos...</a:t>
            </a:r>
          </a:p>
        </p:txBody>
      </p:sp>
      <p:sp>
        <p:nvSpPr>
          <p:cNvPr id="4" name="Slide Number Placeholder 3">
            <a:extLst>
              <a:ext uri="{FF2B5EF4-FFF2-40B4-BE49-F238E27FC236}">
                <a16:creationId xmlns:a16="http://schemas.microsoft.com/office/drawing/2014/main" id="{838CE536-0C34-F98B-8B0A-3C28C02D647E}"/>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325514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Esclarecendo as Reuniões</a:t>
            </a:r>
          </a:p>
        </p:txBody>
      </p:sp>
      <p:sp>
        <p:nvSpPr>
          <p:cNvPr id="3" name="Espaço Reservado para Conteúdo 2"/>
          <p:cNvSpPr>
            <a:spLocks noGrp="1"/>
          </p:cNvSpPr>
          <p:nvPr>
            <p:ph idx="1"/>
          </p:nvPr>
        </p:nvSpPr>
        <p:spPr>
          <a:xfrm>
            <a:off x="1103312" y="2052918"/>
            <a:ext cx="10094956" cy="970451"/>
          </a:xfrm>
        </p:spPr>
        <p:txBody>
          <a:bodyPr>
            <a:normAutofit/>
          </a:bodyPr>
          <a:lstStyle/>
          <a:p>
            <a:pPr algn="just"/>
            <a:r>
              <a:rPr lang="pt-BR" sz="2400" dirty="0"/>
              <a:t>Segundo o livro, dessa forma é utilizar um quadro </a:t>
            </a:r>
          </a:p>
        </p:txBody>
      </p:sp>
      <p:pic>
        <p:nvPicPr>
          <p:cNvPr id="4" name="Espaço Reservado para Conteúdo 3">
            <a:extLst>
              <a:ext uri="{FF2B5EF4-FFF2-40B4-BE49-F238E27FC236}">
                <a16:creationId xmlns:a16="http://schemas.microsoft.com/office/drawing/2014/main" id="{3BB6F895-E7FB-4C90-86AF-8FF3E35ABA31}"/>
              </a:ext>
            </a:extLst>
          </p:cNvPr>
          <p:cNvPicPr>
            <a:picLocks noChangeAspect="1"/>
          </p:cNvPicPr>
          <p:nvPr/>
        </p:nvPicPr>
        <p:blipFill>
          <a:blip r:embed="rId2"/>
          <a:stretch>
            <a:fillRect/>
          </a:stretch>
        </p:blipFill>
        <p:spPr>
          <a:xfrm>
            <a:off x="1843875" y="2900277"/>
            <a:ext cx="8504250" cy="3255927"/>
          </a:xfrm>
          <a:prstGeom prst="rect">
            <a:avLst/>
          </a:prstGeom>
          <a:effectLst>
            <a:outerShdw blurRad="50800" dir="14400000">
              <a:srgbClr val="000000">
                <a:alpha val="40000"/>
              </a:srgbClr>
            </a:outerShdw>
          </a:effectLst>
        </p:spPr>
      </p:pic>
      <p:sp>
        <p:nvSpPr>
          <p:cNvPr id="5" name="Slide Number Placeholder 4">
            <a:extLst>
              <a:ext uri="{FF2B5EF4-FFF2-40B4-BE49-F238E27FC236}">
                <a16:creationId xmlns:a16="http://schemas.microsoft.com/office/drawing/2014/main" id="{8B16F2CC-3356-C891-E020-44DD57533952}"/>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235244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Esclarecendo as Reuniões</a:t>
            </a:r>
          </a:p>
        </p:txBody>
      </p:sp>
      <p:sp>
        <p:nvSpPr>
          <p:cNvPr id="3" name="Espaço Reservado para Conteúdo 2"/>
          <p:cNvSpPr>
            <a:spLocks noGrp="1"/>
          </p:cNvSpPr>
          <p:nvPr>
            <p:ph idx="1"/>
          </p:nvPr>
        </p:nvSpPr>
        <p:spPr>
          <a:xfrm>
            <a:off x="1103312" y="2052918"/>
            <a:ext cx="10094956" cy="4195481"/>
          </a:xfrm>
        </p:spPr>
        <p:txBody>
          <a:bodyPr>
            <a:normAutofit/>
          </a:bodyPr>
          <a:lstStyle/>
          <a:p>
            <a:pPr algn="just"/>
            <a:r>
              <a:rPr lang="pt-BR" sz="2400" dirty="0"/>
              <a:t>Benefícios do quadro:</a:t>
            </a:r>
          </a:p>
          <a:p>
            <a:pPr marL="914400" lvl="1" indent="-457200" algn="just">
              <a:buFont typeface="+mj-lt"/>
              <a:buAutoNum type="arabicPeriod"/>
            </a:pPr>
            <a:r>
              <a:rPr lang="pt-BR" sz="2000" dirty="0"/>
              <a:t>Pessoas ficam em pé e caminham =&gt; elas ficam acordadas e alerta por mais tempo;</a:t>
            </a:r>
          </a:p>
          <a:p>
            <a:pPr marL="914400" lvl="1" indent="-457200" algn="just">
              <a:buFont typeface="+mj-lt"/>
              <a:buAutoNum type="arabicPeriod"/>
            </a:pPr>
            <a:r>
              <a:rPr lang="pt-BR" sz="2000" dirty="0"/>
              <a:t>Todos se sentem mais pessoalmente envolvidos (ao invés de só o cara com o teclado);</a:t>
            </a:r>
          </a:p>
          <a:p>
            <a:pPr marL="914400" lvl="1" indent="-457200" algn="just">
              <a:buFont typeface="+mj-lt"/>
              <a:buAutoNum type="arabicPeriod"/>
            </a:pPr>
            <a:r>
              <a:rPr lang="pt-BR" sz="2000" dirty="0"/>
              <a:t>Múltiplos requisitos podem ser editados simultaneamente;</a:t>
            </a:r>
          </a:p>
          <a:p>
            <a:pPr marL="914400" lvl="1" indent="-457200" algn="just">
              <a:buFont typeface="+mj-lt"/>
              <a:buAutoNum type="arabicPeriod"/>
            </a:pPr>
            <a:r>
              <a:rPr lang="pt-BR" sz="2000" dirty="0"/>
              <a:t>A </a:t>
            </a:r>
            <a:r>
              <a:rPr lang="pt-BR" sz="2000" dirty="0" err="1"/>
              <a:t>repriorização</a:t>
            </a:r>
            <a:r>
              <a:rPr lang="pt-BR" sz="2000" dirty="0"/>
              <a:t> é trivial - só trocar a posição dos cartões;</a:t>
            </a:r>
          </a:p>
          <a:p>
            <a:pPr marL="914400" lvl="1" indent="-457200" algn="just">
              <a:buFont typeface="+mj-lt"/>
              <a:buAutoNum type="arabicPeriod"/>
            </a:pPr>
            <a:r>
              <a:rPr lang="pt-BR" sz="2000" dirty="0"/>
              <a:t>Após a reunião, os cartões podem ser levados para a sala da equipe e serem usados como um quadro de tarefas na parede.</a:t>
            </a:r>
          </a:p>
        </p:txBody>
      </p:sp>
      <p:sp>
        <p:nvSpPr>
          <p:cNvPr id="4" name="Slide Number Placeholder 3">
            <a:extLst>
              <a:ext uri="{FF2B5EF4-FFF2-40B4-BE49-F238E27FC236}">
                <a16:creationId xmlns:a16="http://schemas.microsoft.com/office/drawing/2014/main" id="{AB06B54C-271F-1CD9-FB39-FDCC3BB71E39}"/>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318927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de cartão</a:t>
            </a:r>
          </a:p>
        </p:txBody>
      </p:sp>
      <p:sp>
        <p:nvSpPr>
          <p:cNvPr id="3" name="Espaço Reservado para Conteúdo 2"/>
          <p:cNvSpPr>
            <a:spLocks noGrp="1"/>
          </p:cNvSpPr>
          <p:nvPr>
            <p:ph idx="1"/>
          </p:nvPr>
        </p:nvSpPr>
        <p:spPr>
          <a:xfrm>
            <a:off x="881680" y="2052919"/>
            <a:ext cx="10383585" cy="970450"/>
          </a:xfrm>
        </p:spPr>
        <p:txBody>
          <a:bodyPr>
            <a:normAutofit/>
          </a:bodyPr>
          <a:lstStyle/>
          <a:p>
            <a:pPr algn="just"/>
            <a:r>
              <a:rPr lang="pt-BR" sz="2400" dirty="0"/>
              <a:t>No cartão vem todas as especificações do requisito</a:t>
            </a:r>
            <a:br>
              <a:rPr lang="pt-BR" sz="2400" dirty="0"/>
            </a:br>
            <a:r>
              <a:rPr lang="pt-BR" sz="2400" dirty="0"/>
              <a:t>como foi declarado anteriormente.</a:t>
            </a:r>
          </a:p>
        </p:txBody>
      </p:sp>
      <p:pic>
        <p:nvPicPr>
          <p:cNvPr id="4" name="Imagem 3"/>
          <p:cNvPicPr>
            <a:picLocks noChangeAspect="1"/>
          </p:cNvPicPr>
          <p:nvPr/>
        </p:nvPicPr>
        <p:blipFill>
          <a:blip r:embed="rId2"/>
          <a:stretch>
            <a:fillRect/>
          </a:stretch>
        </p:blipFill>
        <p:spPr>
          <a:xfrm>
            <a:off x="6256947" y="2951456"/>
            <a:ext cx="5935053" cy="3452827"/>
          </a:xfrm>
          <a:prstGeom prst="rect">
            <a:avLst/>
          </a:prstGeom>
        </p:spPr>
      </p:pic>
      <p:sp>
        <p:nvSpPr>
          <p:cNvPr id="5" name="Espaço Reservado para Conteúdo 2">
            <a:extLst>
              <a:ext uri="{FF2B5EF4-FFF2-40B4-BE49-F238E27FC236}">
                <a16:creationId xmlns:a16="http://schemas.microsoft.com/office/drawing/2014/main" id="{EF601F43-D9A5-45E3-87F6-E05519780FB4}"/>
              </a:ext>
            </a:extLst>
          </p:cNvPr>
          <p:cNvSpPr txBox="1">
            <a:spLocks/>
          </p:cNvSpPr>
          <p:nvPr/>
        </p:nvSpPr>
        <p:spPr>
          <a:xfrm>
            <a:off x="881680" y="3034597"/>
            <a:ext cx="5169264" cy="2940977"/>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just"/>
            <a:r>
              <a:rPr lang="pt-BR" sz="2000" dirty="0"/>
              <a:t>Depois da reunião de planejamento</a:t>
            </a:r>
            <a:br>
              <a:rPr lang="pt-BR" sz="2000" dirty="0"/>
            </a:br>
            <a:r>
              <a:rPr lang="pt-BR" sz="2000" dirty="0"/>
              <a:t>do Sprint, </a:t>
            </a:r>
            <a:r>
              <a:rPr lang="pt-BR" sz="2000" b="1" i="1" dirty="0"/>
              <a:t>o Scrum master </a:t>
            </a:r>
            <a:r>
              <a:rPr lang="pt-BR" sz="2000" dirty="0"/>
              <a:t>atualiza manualmente o </a:t>
            </a:r>
            <a:r>
              <a:rPr lang="pt-BR" sz="2000" dirty="0" err="1"/>
              <a:t>product</a:t>
            </a:r>
            <a:r>
              <a:rPr lang="pt-BR" sz="2000" dirty="0"/>
              <a:t> backlog </a:t>
            </a:r>
            <a:r>
              <a:rPr lang="pt-BR" sz="2000" b="1" i="1" dirty="0"/>
              <a:t>no Excel</a:t>
            </a:r>
            <a:r>
              <a:rPr lang="pt-BR" sz="2000" dirty="0"/>
              <a:t> com respeito a qualquer mudanças que foram feitas nos  cartões físicos dos requisitos, para todos ficarem a par das  mudanças.</a:t>
            </a:r>
          </a:p>
        </p:txBody>
      </p:sp>
      <p:sp>
        <p:nvSpPr>
          <p:cNvPr id="6" name="Slide Number Placeholder 5">
            <a:extLst>
              <a:ext uri="{FF2B5EF4-FFF2-40B4-BE49-F238E27FC236}">
                <a16:creationId xmlns:a16="http://schemas.microsoft.com/office/drawing/2014/main" id="{3F862445-4B68-C4FF-8D19-188F046CD574}"/>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80902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de quadro de atividades</a:t>
            </a:r>
          </a:p>
        </p:txBody>
      </p:sp>
      <p:sp>
        <p:nvSpPr>
          <p:cNvPr id="3" name="Espaço Reservado para Conteúdo 2"/>
          <p:cNvSpPr>
            <a:spLocks noGrp="1"/>
          </p:cNvSpPr>
          <p:nvPr>
            <p:ph idx="1"/>
          </p:nvPr>
        </p:nvSpPr>
        <p:spPr>
          <a:xfrm>
            <a:off x="557283" y="1828663"/>
            <a:ext cx="11077433" cy="2310515"/>
          </a:xfrm>
        </p:spPr>
        <p:txBody>
          <a:bodyPr>
            <a:normAutofit/>
          </a:bodyPr>
          <a:lstStyle/>
          <a:p>
            <a:pPr algn="just"/>
            <a:r>
              <a:rPr lang="pt-BR" sz="2000" dirty="0"/>
              <a:t>Outro benefício do quadro é a possibilidade de criar estimativas de tempo para cada requisito e funcionalidade, que ao longo dos dias de Sprint, vão sendo quebradas em sub-tarefas para melhor uso do pessoal, dividindo-as para paralelizar a implementação.</a:t>
            </a:r>
          </a:p>
        </p:txBody>
      </p:sp>
      <p:pic>
        <p:nvPicPr>
          <p:cNvPr id="4" name="Imagem 3"/>
          <p:cNvPicPr>
            <a:picLocks noChangeAspect="1"/>
          </p:cNvPicPr>
          <p:nvPr/>
        </p:nvPicPr>
        <p:blipFill>
          <a:blip r:embed="rId2"/>
          <a:stretch>
            <a:fillRect/>
          </a:stretch>
        </p:blipFill>
        <p:spPr>
          <a:xfrm>
            <a:off x="2608805" y="3663937"/>
            <a:ext cx="7220573" cy="2764460"/>
          </a:xfrm>
          <a:prstGeom prst="rect">
            <a:avLst/>
          </a:prstGeom>
        </p:spPr>
      </p:pic>
      <p:sp>
        <p:nvSpPr>
          <p:cNvPr id="5" name="Slide Number Placeholder 4">
            <a:extLst>
              <a:ext uri="{FF2B5EF4-FFF2-40B4-BE49-F238E27FC236}">
                <a16:creationId xmlns:a16="http://schemas.microsoft.com/office/drawing/2014/main" id="{46CE0C72-9E1B-92EE-6EE5-DE282E5B35D9}"/>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4172784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5D6418C-1CB7-4355-88CB-97DD8307FD9E}"/>
              </a:ext>
            </a:extLst>
          </p:cNvPr>
          <p:cNvSpPr>
            <a:spLocks noGrp="1"/>
          </p:cNvSpPr>
          <p:nvPr>
            <p:ph type="title"/>
          </p:nvPr>
        </p:nvSpPr>
        <p:spPr/>
        <p:txBody>
          <a:bodyPr/>
          <a:lstStyle/>
          <a:p>
            <a:r>
              <a:rPr lang="pt-BR" sz="9600" dirty="0"/>
              <a:t>Cap. 3</a:t>
            </a:r>
          </a:p>
        </p:txBody>
      </p:sp>
      <p:sp>
        <p:nvSpPr>
          <p:cNvPr id="8" name="Espaço Reservado para Texto 7">
            <a:extLst>
              <a:ext uri="{FF2B5EF4-FFF2-40B4-BE49-F238E27FC236}">
                <a16:creationId xmlns:a16="http://schemas.microsoft.com/office/drawing/2014/main" id="{7BD99B55-661C-4962-B746-A86472E1E7DF}"/>
              </a:ext>
            </a:extLst>
          </p:cNvPr>
          <p:cNvSpPr>
            <a:spLocks noGrp="1"/>
          </p:cNvSpPr>
          <p:nvPr>
            <p:ph type="body" sz="quarter" idx="16"/>
          </p:nvPr>
        </p:nvSpPr>
        <p:spPr/>
        <p:txBody>
          <a:bodyPr/>
          <a:lstStyle/>
          <a:p>
            <a:endParaRPr lang="pt-BR"/>
          </a:p>
        </p:txBody>
      </p:sp>
      <p:sp>
        <p:nvSpPr>
          <p:cNvPr id="2" name="Slide Number Placeholder 1">
            <a:extLst>
              <a:ext uri="{FF2B5EF4-FFF2-40B4-BE49-F238E27FC236}">
                <a16:creationId xmlns:a16="http://schemas.microsoft.com/office/drawing/2014/main" id="{1FAA965C-41EE-5AD2-70DD-788D4BE0E25F}"/>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1290799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Exemplo Real</a:t>
            </a:r>
          </a:p>
        </p:txBody>
      </p:sp>
      <p:pic>
        <p:nvPicPr>
          <p:cNvPr id="5" name="Espaço Reservado para Conteúdo 4">
            <a:extLst>
              <a:ext uri="{FF2B5EF4-FFF2-40B4-BE49-F238E27FC236}">
                <a16:creationId xmlns:a16="http://schemas.microsoft.com/office/drawing/2014/main" id="{2EFB6F0F-8E9F-41DF-B23D-A5E48064EC50}"/>
              </a:ext>
            </a:extLst>
          </p:cNvPr>
          <p:cNvPicPr>
            <a:picLocks noGrp="1" noChangeAspect="1"/>
          </p:cNvPicPr>
          <p:nvPr>
            <p:ph idx="1"/>
          </p:nvPr>
        </p:nvPicPr>
        <p:blipFill>
          <a:blip r:embed="rId2"/>
          <a:stretch>
            <a:fillRect/>
          </a:stretch>
        </p:blipFill>
        <p:spPr>
          <a:xfrm>
            <a:off x="1211262" y="1982106"/>
            <a:ext cx="9769475" cy="1896032"/>
          </a:xfrm>
          <a:prstGeom prst="rect">
            <a:avLst/>
          </a:prstGeom>
        </p:spPr>
      </p:pic>
      <p:pic>
        <p:nvPicPr>
          <p:cNvPr id="6" name="Imagem 5">
            <a:extLst>
              <a:ext uri="{FF2B5EF4-FFF2-40B4-BE49-F238E27FC236}">
                <a16:creationId xmlns:a16="http://schemas.microsoft.com/office/drawing/2014/main" id="{C3A8EBAA-3195-48B2-9962-7628C567E193}"/>
              </a:ext>
            </a:extLst>
          </p:cNvPr>
          <p:cNvPicPr>
            <a:picLocks noChangeAspect="1"/>
          </p:cNvPicPr>
          <p:nvPr/>
        </p:nvPicPr>
        <p:blipFill>
          <a:blip r:embed="rId3"/>
          <a:stretch>
            <a:fillRect/>
          </a:stretch>
        </p:blipFill>
        <p:spPr>
          <a:xfrm>
            <a:off x="1211262" y="3878138"/>
            <a:ext cx="9769475" cy="1896033"/>
          </a:xfrm>
          <a:prstGeom prst="rect">
            <a:avLst/>
          </a:prstGeom>
        </p:spPr>
      </p:pic>
      <p:sp>
        <p:nvSpPr>
          <p:cNvPr id="3" name="Slide Number Placeholder 2">
            <a:extLst>
              <a:ext uri="{FF2B5EF4-FFF2-40B4-BE49-F238E27FC236}">
                <a16:creationId xmlns:a16="http://schemas.microsoft.com/office/drawing/2014/main" id="{982E651E-AA5B-4989-A087-9AA0D2E0ECCC}"/>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1716054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Definição de “pronto”</a:t>
            </a:r>
          </a:p>
        </p:txBody>
      </p:sp>
      <p:sp>
        <p:nvSpPr>
          <p:cNvPr id="3" name="Espaço Reservado para Conteúdo 2"/>
          <p:cNvSpPr>
            <a:spLocks noGrp="1"/>
          </p:cNvSpPr>
          <p:nvPr>
            <p:ph idx="1"/>
          </p:nvPr>
        </p:nvSpPr>
        <p:spPr>
          <a:xfrm>
            <a:off x="810000" y="2110154"/>
            <a:ext cx="10571998" cy="4300658"/>
          </a:xfrm>
        </p:spPr>
        <p:txBody>
          <a:bodyPr>
            <a:normAutofit/>
          </a:bodyPr>
          <a:lstStyle/>
          <a:p>
            <a:pPr algn="just"/>
            <a:r>
              <a:rPr lang="pt-BR" sz="2400" b="1" i="1" dirty="0"/>
              <a:t>É importante que o product owner e a equipe concordem com uma definição clara de “pronto”</a:t>
            </a:r>
            <a:r>
              <a:rPr lang="pt-BR" sz="2400" dirty="0"/>
              <a:t>.</a:t>
            </a:r>
          </a:p>
          <a:p>
            <a:pPr algn="just"/>
            <a:r>
              <a:rPr lang="pt-BR" sz="2400" dirty="0"/>
              <a:t>Uma estória está completa quando todo o código está no repositório? Ou está completa apenas quando foi feito </a:t>
            </a:r>
            <a:r>
              <a:rPr lang="pt-BR" sz="2400" dirty="0" err="1"/>
              <a:t>deploy</a:t>
            </a:r>
            <a:r>
              <a:rPr lang="pt-BR" sz="2400" dirty="0"/>
              <a:t> em um ambiente de teste e a estória foi verificada por uma equipe de testes de integração? </a:t>
            </a:r>
          </a:p>
          <a:p>
            <a:pPr algn="just"/>
            <a:r>
              <a:rPr lang="pt-BR" sz="2400" dirty="0"/>
              <a:t>Sempre que possível, nós usamos a definição “pronto para </a:t>
            </a:r>
            <a:r>
              <a:rPr lang="pt-BR" sz="2400" dirty="0" err="1"/>
              <a:t>deploy</a:t>
            </a:r>
            <a:r>
              <a:rPr lang="pt-BR" sz="2400" dirty="0"/>
              <a:t> em produção”, mas algumas vezes precisamos usar a definição “feito </a:t>
            </a:r>
            <a:r>
              <a:rPr lang="pt-BR" sz="2400" i="1" dirty="0" err="1"/>
              <a:t>deploy</a:t>
            </a:r>
            <a:r>
              <a:rPr lang="pt-BR" sz="2400" i="1" dirty="0"/>
              <a:t> </a:t>
            </a:r>
            <a:r>
              <a:rPr lang="pt-BR" sz="2400" dirty="0"/>
              <a:t>em servidor de teste e pronto para os testes de aceitação”.</a:t>
            </a:r>
          </a:p>
        </p:txBody>
      </p:sp>
      <p:sp>
        <p:nvSpPr>
          <p:cNvPr id="4" name="Slide Number Placeholder 3">
            <a:extLst>
              <a:ext uri="{FF2B5EF4-FFF2-40B4-BE49-F238E27FC236}">
                <a16:creationId xmlns:a16="http://schemas.microsoft.com/office/drawing/2014/main" id="{21757EFE-E053-F019-EB69-EF557C1A5C69}"/>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1011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0F69811-6E9D-4803-B375-7852CE37952A}"/>
              </a:ext>
            </a:extLst>
          </p:cNvPr>
          <p:cNvSpPr>
            <a:spLocks noGrp="1"/>
          </p:cNvSpPr>
          <p:nvPr>
            <p:ph type="title"/>
          </p:nvPr>
        </p:nvSpPr>
        <p:spPr/>
        <p:txBody>
          <a:bodyPr/>
          <a:lstStyle/>
          <a:p>
            <a:r>
              <a:rPr lang="pt-BR" sz="9600" dirty="0"/>
              <a:t>Cap. 5</a:t>
            </a:r>
          </a:p>
        </p:txBody>
      </p:sp>
      <p:sp>
        <p:nvSpPr>
          <p:cNvPr id="5" name="Espaço Reservado para Texto 4">
            <a:extLst>
              <a:ext uri="{FF2B5EF4-FFF2-40B4-BE49-F238E27FC236}">
                <a16:creationId xmlns:a16="http://schemas.microsoft.com/office/drawing/2014/main" id="{A6F6D6C5-6C83-47EA-82A3-C2EDEE83C550}"/>
              </a:ext>
            </a:extLst>
          </p:cNvPr>
          <p:cNvSpPr>
            <a:spLocks noGrp="1"/>
          </p:cNvSpPr>
          <p:nvPr>
            <p:ph type="body" sz="quarter" idx="16"/>
          </p:nvPr>
        </p:nvSpPr>
        <p:spPr/>
        <p:txBody>
          <a:bodyPr/>
          <a:lstStyle/>
          <a:p>
            <a:endParaRPr lang="pt-BR"/>
          </a:p>
        </p:txBody>
      </p:sp>
      <p:sp>
        <p:nvSpPr>
          <p:cNvPr id="2" name="Slide Number Placeholder 1">
            <a:extLst>
              <a:ext uri="{FF2B5EF4-FFF2-40B4-BE49-F238E27FC236}">
                <a16:creationId xmlns:a16="http://schemas.microsoft.com/office/drawing/2014/main" id="{FE0FFC5B-94C6-1029-39AE-85E29024EEF8}"/>
              </a:ext>
            </a:extLst>
          </p:cNvPr>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1437177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Comunicando os Sprints</a:t>
            </a:r>
          </a:p>
        </p:txBody>
      </p:sp>
      <p:sp>
        <p:nvSpPr>
          <p:cNvPr id="3" name="Espaço Reservado para Conteúdo 2"/>
          <p:cNvSpPr>
            <a:spLocks noGrp="1"/>
          </p:cNvSpPr>
          <p:nvPr>
            <p:ph idx="1"/>
          </p:nvPr>
        </p:nvSpPr>
        <p:spPr>
          <a:xfrm>
            <a:off x="810000" y="2321169"/>
            <a:ext cx="10571998" cy="3927230"/>
          </a:xfrm>
        </p:spPr>
        <p:txBody>
          <a:bodyPr>
            <a:normAutofit/>
          </a:bodyPr>
          <a:lstStyle/>
          <a:p>
            <a:pPr algn="just"/>
            <a:r>
              <a:rPr lang="pt-BR" sz="2400" dirty="0"/>
              <a:t>Geralmente, em uma empresa de grande porte, existem várias equipes de Scrum, e geralmente todas estão em Sprints diferentes, e geralmente esses Sprints são parte de um mesmo Software/Sistema/</a:t>
            </a:r>
            <a:r>
              <a:rPr lang="pt-BR" sz="2400" dirty="0" err="1"/>
              <a:t>anyway</a:t>
            </a:r>
            <a:r>
              <a:rPr lang="pt-BR" sz="2400" dirty="0"/>
              <a:t>, então é importante manter a empresa inteira informada sobre o que está acontecendo. </a:t>
            </a:r>
          </a:p>
          <a:p>
            <a:pPr algn="just"/>
            <a:r>
              <a:rPr lang="pt-BR" sz="2400" dirty="0"/>
              <a:t>Embora as pessoas reclamem, ou mesmo pior, façam falsas suposições sobre o que está acontecendo;</a:t>
            </a:r>
          </a:p>
          <a:p>
            <a:r>
              <a:rPr lang="pt-BR" sz="2400" dirty="0"/>
              <a:t>Uma solução para por os investidores, </a:t>
            </a:r>
            <a:r>
              <a:rPr lang="pt-BR" sz="2400" dirty="0" err="1"/>
              <a:t>owners</a:t>
            </a:r>
            <a:r>
              <a:rPr lang="pt-BR" sz="2400" dirty="0"/>
              <a:t>, gerentes, Scrum </a:t>
            </a:r>
            <a:r>
              <a:rPr lang="pt-BR" sz="2400" dirty="0" err="1"/>
              <a:t>masters</a:t>
            </a:r>
            <a:r>
              <a:rPr lang="pt-BR" sz="2400" dirty="0"/>
              <a:t>, </a:t>
            </a:r>
            <a:r>
              <a:rPr lang="pt-BR" sz="2400" dirty="0" err="1"/>
              <a:t>etc</a:t>
            </a:r>
            <a:r>
              <a:rPr lang="pt-BR" sz="2400" dirty="0"/>
              <a:t>, a par dos Sprints, é criar uma página de </a:t>
            </a:r>
            <a:r>
              <a:rPr lang="pt-BR" sz="2400" i="1" dirty="0" err="1"/>
              <a:t>dashboard</a:t>
            </a:r>
            <a:r>
              <a:rPr lang="pt-BR" sz="2400" dirty="0"/>
              <a:t> para colocar todos os Sprints ativos em uma planilha eletrônica, logo não vai ocorrer problemas de sincronia.</a:t>
            </a:r>
          </a:p>
        </p:txBody>
      </p:sp>
      <p:sp>
        <p:nvSpPr>
          <p:cNvPr id="4" name="Slide Number Placeholder 3">
            <a:extLst>
              <a:ext uri="{FF2B5EF4-FFF2-40B4-BE49-F238E27FC236}">
                <a16:creationId xmlns:a16="http://schemas.microsoft.com/office/drawing/2014/main" id="{26748BFE-09DB-D515-9C39-70D66627E695}"/>
              </a:ext>
            </a:extLst>
          </p:cNvPr>
          <p:cNvSpPr>
            <a:spLocks noGrp="1"/>
          </p:cNvSpPr>
          <p:nvPr>
            <p:ph type="sldNum" sz="quarter" idx="12"/>
          </p:nvPr>
        </p:nvSpPr>
        <p:spPr/>
        <p:txBody>
          <a:bodyPr/>
          <a:lstStyle/>
          <a:p>
            <a:fld id="{D57F1E4F-1CFF-5643-939E-02111984F565}" type="slidenum">
              <a:rPr lang="en-US" smtClean="0"/>
              <a:t>43</a:t>
            </a:fld>
            <a:endParaRPr lang="en-US" dirty="0"/>
          </a:p>
        </p:txBody>
      </p:sp>
    </p:spTree>
    <p:extLst>
      <p:ext uri="{BB962C8B-B14F-4D97-AF65-F5344CB8AC3E}">
        <p14:creationId xmlns:p14="http://schemas.microsoft.com/office/powerpoint/2010/main" val="244144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0F69811-6E9D-4803-B375-7852CE37952A}"/>
              </a:ext>
            </a:extLst>
          </p:cNvPr>
          <p:cNvSpPr>
            <a:spLocks noGrp="1"/>
          </p:cNvSpPr>
          <p:nvPr>
            <p:ph type="title"/>
          </p:nvPr>
        </p:nvSpPr>
        <p:spPr/>
        <p:txBody>
          <a:bodyPr/>
          <a:lstStyle/>
          <a:p>
            <a:r>
              <a:rPr lang="pt-BR" sz="9600" dirty="0"/>
              <a:t>Cap. 6</a:t>
            </a:r>
          </a:p>
        </p:txBody>
      </p:sp>
      <p:sp>
        <p:nvSpPr>
          <p:cNvPr id="5" name="Espaço Reservado para Texto 4">
            <a:extLst>
              <a:ext uri="{FF2B5EF4-FFF2-40B4-BE49-F238E27FC236}">
                <a16:creationId xmlns:a16="http://schemas.microsoft.com/office/drawing/2014/main" id="{A6F6D6C5-6C83-47EA-82A3-C2EDEE83C550}"/>
              </a:ext>
            </a:extLst>
          </p:cNvPr>
          <p:cNvSpPr>
            <a:spLocks noGrp="1"/>
          </p:cNvSpPr>
          <p:nvPr>
            <p:ph type="body" sz="quarter" idx="16"/>
          </p:nvPr>
        </p:nvSpPr>
        <p:spPr/>
        <p:txBody>
          <a:bodyPr/>
          <a:lstStyle/>
          <a:p>
            <a:endParaRPr lang="pt-BR"/>
          </a:p>
        </p:txBody>
      </p:sp>
      <p:sp>
        <p:nvSpPr>
          <p:cNvPr id="2" name="Slide Number Placeholder 1">
            <a:extLst>
              <a:ext uri="{FF2B5EF4-FFF2-40B4-BE49-F238E27FC236}">
                <a16:creationId xmlns:a16="http://schemas.microsoft.com/office/drawing/2014/main" id="{9CDFA7B5-C55B-2080-2C57-5B2A6CEF23B9}"/>
              </a:ext>
            </a:extLst>
          </p:cNvPr>
          <p:cNvSpPr>
            <a:spLocks noGrp="1"/>
          </p:cNvSpPr>
          <p:nvPr>
            <p:ph type="sldNum" sz="quarter" idx="12"/>
          </p:nvPr>
        </p:nvSpPr>
        <p:spPr/>
        <p:txBody>
          <a:bodyPr/>
          <a:lstStyle/>
          <a:p>
            <a:fld id="{D57F1E4F-1CFF-5643-939E-02111984F565}" type="slidenum">
              <a:rPr lang="en-US" smtClean="0"/>
              <a:t>44</a:t>
            </a:fld>
            <a:endParaRPr lang="en-US" dirty="0"/>
          </a:p>
        </p:txBody>
      </p:sp>
    </p:spTree>
    <p:extLst>
      <p:ext uri="{BB962C8B-B14F-4D97-AF65-F5344CB8AC3E}">
        <p14:creationId xmlns:p14="http://schemas.microsoft.com/office/powerpoint/2010/main" val="3279920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800" dirty="0"/>
              <a:t>Como fazemos os Sprint </a:t>
            </a:r>
            <a:r>
              <a:rPr lang="pt-BR" sz="4800" dirty="0" err="1"/>
              <a:t>backlogs</a:t>
            </a:r>
            <a:endParaRPr lang="pt-BR" sz="4800" dirty="0"/>
          </a:p>
        </p:txBody>
      </p:sp>
      <p:sp>
        <p:nvSpPr>
          <p:cNvPr id="3" name="Espaço Reservado para Conteúdo 2"/>
          <p:cNvSpPr>
            <a:spLocks noGrp="1"/>
          </p:cNvSpPr>
          <p:nvPr>
            <p:ph idx="1"/>
          </p:nvPr>
        </p:nvSpPr>
        <p:spPr>
          <a:xfrm>
            <a:off x="742399" y="2073303"/>
            <a:ext cx="10707199" cy="1225709"/>
          </a:xfrm>
        </p:spPr>
        <p:txBody>
          <a:bodyPr>
            <a:normAutofit/>
          </a:bodyPr>
          <a:lstStyle/>
          <a:p>
            <a:pPr algn="just"/>
            <a:r>
              <a:rPr lang="pt-BR" sz="2400" dirty="0"/>
              <a:t>Depois da reunião do planejamento do Sprint, o Scrum master tem a obrigação de criar o Sprint backlog.</a:t>
            </a:r>
          </a:p>
        </p:txBody>
      </p:sp>
      <p:pic>
        <p:nvPicPr>
          <p:cNvPr id="6" name="Imagem 5"/>
          <p:cNvPicPr>
            <a:picLocks noChangeAspect="1"/>
          </p:cNvPicPr>
          <p:nvPr/>
        </p:nvPicPr>
        <p:blipFill>
          <a:blip r:embed="rId3"/>
          <a:stretch>
            <a:fillRect/>
          </a:stretch>
        </p:blipFill>
        <p:spPr>
          <a:xfrm>
            <a:off x="6275294" y="3299012"/>
            <a:ext cx="5751818" cy="3459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Espaço Reservado para Conteúdo 2">
            <a:extLst>
              <a:ext uri="{FF2B5EF4-FFF2-40B4-BE49-F238E27FC236}">
                <a16:creationId xmlns:a16="http://schemas.microsoft.com/office/drawing/2014/main" id="{9F354E20-A3F6-4230-8921-1019F69FCF5F}"/>
              </a:ext>
            </a:extLst>
          </p:cNvPr>
          <p:cNvSpPr txBox="1">
            <a:spLocks/>
          </p:cNvSpPr>
          <p:nvPr/>
        </p:nvSpPr>
        <p:spPr>
          <a:xfrm>
            <a:off x="523473" y="2662519"/>
            <a:ext cx="5174307" cy="4195481"/>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lvl="1" algn="just"/>
            <a:r>
              <a:rPr lang="pt-BR" sz="1800" dirty="0"/>
              <a:t>“Quadro de tarefas pregado na parede!”;</a:t>
            </a:r>
          </a:p>
          <a:p>
            <a:pPr lvl="1" algn="just"/>
            <a:r>
              <a:rPr lang="pt-BR" sz="1800" dirty="0"/>
              <a:t>O objetivo do Sprint backlog é </a:t>
            </a:r>
            <a:br>
              <a:rPr lang="pt-BR" sz="1800" dirty="0"/>
            </a:br>
            <a:r>
              <a:rPr lang="pt-BR" sz="1800" dirty="0"/>
              <a:t>exatamente manter a equipe a par do que está sendo implementado  no dia ou na semana durante um Sprint.</a:t>
            </a:r>
          </a:p>
          <a:p>
            <a:pPr lvl="1" algn="just"/>
            <a:r>
              <a:rPr lang="pt-BR" sz="1800" dirty="0"/>
              <a:t>Ao final do expediente, obrigatória- mente deve-se atualizar o Sprint backlog para o próximo dia.</a:t>
            </a:r>
          </a:p>
        </p:txBody>
      </p:sp>
      <p:sp>
        <p:nvSpPr>
          <p:cNvPr id="4" name="Slide Number Placeholder 3">
            <a:extLst>
              <a:ext uri="{FF2B5EF4-FFF2-40B4-BE49-F238E27FC236}">
                <a16:creationId xmlns:a16="http://schemas.microsoft.com/office/drawing/2014/main" id="{CF429BD5-912E-126C-6760-5570DAAFF126}"/>
              </a:ext>
            </a:extLst>
          </p:cNvPr>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305477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5400" dirty="0"/>
              <a:t>Finalizações</a:t>
            </a:r>
          </a:p>
        </p:txBody>
      </p:sp>
      <p:sp>
        <p:nvSpPr>
          <p:cNvPr id="5" name="Espaço Reservado para Conteúdo 4"/>
          <p:cNvSpPr>
            <a:spLocks noGrp="1"/>
          </p:cNvSpPr>
          <p:nvPr>
            <p:ph idx="1"/>
          </p:nvPr>
        </p:nvSpPr>
        <p:spPr>
          <a:xfrm>
            <a:off x="1103312" y="2052918"/>
            <a:ext cx="5387135" cy="4195481"/>
          </a:xfrm>
        </p:spPr>
        <p:txBody>
          <a:bodyPr>
            <a:normAutofit/>
          </a:bodyPr>
          <a:lstStyle/>
          <a:p>
            <a:pPr algn="just"/>
            <a:r>
              <a:rPr lang="pt-BR" sz="2000" dirty="0"/>
              <a:t>A aplicação do Sprint agiliza em </a:t>
            </a:r>
            <a:br>
              <a:rPr lang="pt-BR" sz="2000" dirty="0"/>
            </a:br>
            <a:r>
              <a:rPr lang="pt-BR" sz="2000" dirty="0"/>
              <a:t>termos de parametrizar a equipe.</a:t>
            </a:r>
            <a:br>
              <a:rPr lang="pt-BR" sz="2000" dirty="0"/>
            </a:br>
            <a:endParaRPr lang="pt-BR" sz="2000" dirty="0"/>
          </a:p>
          <a:p>
            <a:pPr algn="just"/>
            <a:r>
              <a:rPr lang="pt-BR" sz="2000" dirty="0"/>
              <a:t>Claro que não existe uma melhor forma de gerenciar, ou criar um método eficaz capaz de gerir todas as empresas, mas é bastante eficaz.</a:t>
            </a:r>
          </a:p>
        </p:txBody>
      </p:sp>
      <p:pic>
        <p:nvPicPr>
          <p:cNvPr id="6" name="Imagem 5"/>
          <p:cNvPicPr>
            <a:picLocks noChangeAspect="1"/>
          </p:cNvPicPr>
          <p:nvPr/>
        </p:nvPicPr>
        <p:blipFill>
          <a:blip r:embed="rId2"/>
          <a:stretch>
            <a:fillRect/>
          </a:stretch>
        </p:blipFill>
        <p:spPr>
          <a:xfrm>
            <a:off x="6955367" y="1773477"/>
            <a:ext cx="4297167" cy="4093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FEC5347A-0DD9-98CE-9560-DEC2B4394241}"/>
              </a:ext>
            </a:extLst>
          </p:cNvPr>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3653488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Referências</a:t>
            </a:r>
            <a:endParaRPr lang="pt-BR" dirty="0"/>
          </a:p>
        </p:txBody>
      </p:sp>
      <p:sp>
        <p:nvSpPr>
          <p:cNvPr id="3" name="Espaço Reservado para Conteúdo 2"/>
          <p:cNvSpPr>
            <a:spLocks noGrp="1"/>
          </p:cNvSpPr>
          <p:nvPr>
            <p:ph idx="1"/>
          </p:nvPr>
        </p:nvSpPr>
        <p:spPr/>
        <p:txBody>
          <a:bodyPr>
            <a:normAutofit/>
          </a:bodyPr>
          <a:lstStyle/>
          <a:p>
            <a:r>
              <a:rPr lang="pt-BR" sz="2400" dirty="0" err="1"/>
              <a:t>ScrumeXPDiretodasTrincheiras</a:t>
            </a:r>
            <a:r>
              <a:rPr lang="pt-BR" sz="2400" dirty="0"/>
              <a:t> livro de </a:t>
            </a:r>
            <a:r>
              <a:rPr lang="pt-BR" sz="2400" dirty="0" err="1"/>
              <a:t>Henrik</a:t>
            </a:r>
            <a:r>
              <a:rPr lang="pt-BR" sz="2400" dirty="0"/>
              <a:t> </a:t>
            </a:r>
            <a:r>
              <a:rPr lang="pt-BR" sz="2400" dirty="0" err="1"/>
              <a:t>Kniberg</a:t>
            </a:r>
            <a:r>
              <a:rPr lang="pt-BR" sz="2400" dirty="0"/>
              <a:t>.</a:t>
            </a:r>
          </a:p>
          <a:p>
            <a:r>
              <a:rPr lang="pt-BR" sz="2400" dirty="0">
                <a:hlinkClick r:id="rId2"/>
              </a:rPr>
              <a:t>http://www.desenvolvimentoagil.com.br/</a:t>
            </a:r>
            <a:endParaRPr lang="pt-BR" sz="2400" dirty="0"/>
          </a:p>
          <a:p>
            <a:r>
              <a:rPr lang="pt-BR" sz="2400" dirty="0"/>
              <a:t>https://www.culturaagil.com.br/</a:t>
            </a:r>
          </a:p>
        </p:txBody>
      </p:sp>
      <p:sp>
        <p:nvSpPr>
          <p:cNvPr id="4" name="Slide Number Placeholder 3">
            <a:extLst>
              <a:ext uri="{FF2B5EF4-FFF2-40B4-BE49-F238E27FC236}">
                <a16:creationId xmlns:a16="http://schemas.microsoft.com/office/drawing/2014/main" id="{BEB21DEB-5120-4A43-5894-DB327C3892D6}"/>
              </a:ext>
            </a:extLst>
          </p:cNvPr>
          <p:cNvSpPr>
            <a:spLocks noGrp="1"/>
          </p:cNvSpPr>
          <p:nvPr>
            <p:ph type="sldNum" sz="quarter" idx="12"/>
          </p:nvPr>
        </p:nvSpPr>
        <p:spPr/>
        <p:txBody>
          <a:bodyPr/>
          <a:lstStyle/>
          <a:p>
            <a:fld id="{D57F1E4F-1CFF-5643-939E-02111984F565}" type="slidenum">
              <a:rPr lang="en-US" smtClean="0"/>
              <a:t>47</a:t>
            </a:fld>
            <a:endParaRPr lang="en-US" dirty="0"/>
          </a:p>
        </p:txBody>
      </p:sp>
    </p:spTree>
    <p:extLst>
      <p:ext uri="{BB962C8B-B14F-4D97-AF65-F5344CB8AC3E}">
        <p14:creationId xmlns:p14="http://schemas.microsoft.com/office/powerpoint/2010/main" val="1924852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810000" y="447120"/>
            <a:ext cx="10571760" cy="970200"/>
          </a:xfrm>
          <a:prstGeom prst="rect">
            <a:avLst/>
          </a:prstGeom>
          <a:noFill/>
          <a:ln w="0">
            <a:noFill/>
          </a:ln>
        </p:spPr>
        <p:txBody>
          <a:bodyPr lIns="90000" tIns="45000" rIns="90000" bIns="45000" anchor="ctr">
            <a:noAutofit/>
          </a:bodyPr>
          <a:lstStyle/>
          <a:p>
            <a:pPr indent="0" algn="ctr">
              <a:lnSpc>
                <a:spcPct val="100000"/>
              </a:lnSpc>
              <a:buNone/>
            </a:pPr>
            <a:endParaRPr lang="en-BR" sz="4400" b="0" strike="noStrike" spc="-1" dirty="0">
              <a:solidFill>
                <a:srgbClr val="000000"/>
              </a:solidFill>
              <a:latin typeface="Arial"/>
            </a:endParaRPr>
          </a:p>
        </p:txBody>
      </p:sp>
      <p:sp>
        <p:nvSpPr>
          <p:cNvPr id="245" name="PlaceHolder 2"/>
          <p:cNvSpPr>
            <a:spLocks noGrp="1"/>
          </p:cNvSpPr>
          <p:nvPr>
            <p:ph/>
          </p:nvPr>
        </p:nvSpPr>
        <p:spPr>
          <a:xfrm>
            <a:off x="818640" y="2222280"/>
            <a:ext cx="10554120" cy="3636000"/>
          </a:xfrm>
          <a:prstGeom prst="rect">
            <a:avLst/>
          </a:prstGeom>
          <a:noFill/>
          <a:ln w="0">
            <a:noFill/>
          </a:ln>
        </p:spPr>
        <p:txBody>
          <a:bodyPr lIns="0" tIns="0" rIns="0" bIns="0" anchor="t">
            <a:normAutofit/>
          </a:bodyPr>
          <a:lstStyle/>
          <a:p>
            <a:pPr marL="108000" indent="0" algn="ctr">
              <a:lnSpc>
                <a:spcPct val="90000"/>
              </a:lnSpc>
              <a:spcBef>
                <a:spcPts val="1417"/>
              </a:spcBef>
              <a:buClr>
                <a:srgbClr val="000000"/>
              </a:buClr>
              <a:buSzPct val="45000"/>
              <a:buNone/>
            </a:pPr>
            <a:endParaRPr lang="en-BR" sz="2400" b="0" strike="noStrike" spc="-1" dirty="0">
              <a:solidFill>
                <a:srgbClr val="000000"/>
              </a:solidFill>
              <a:latin typeface="Times New Roman"/>
            </a:endParaRPr>
          </a:p>
          <a:p>
            <a:pPr marL="108000" indent="0" algn="ctr">
              <a:lnSpc>
                <a:spcPct val="90000"/>
              </a:lnSpc>
              <a:spcBef>
                <a:spcPts val="1417"/>
              </a:spcBef>
              <a:buClr>
                <a:srgbClr val="000000"/>
              </a:buClr>
              <a:buSzPct val="45000"/>
              <a:buNone/>
            </a:pPr>
            <a:r>
              <a:rPr lang="pt-BR" sz="4400" spc="-1" dirty="0">
                <a:solidFill>
                  <a:srgbClr val="145091"/>
                </a:solidFill>
                <a:latin typeface="Times New Roman"/>
                <a:cs typeface="+mj-cs"/>
              </a:rPr>
              <a:t>Dúvidas?</a:t>
            </a:r>
            <a:endParaRPr lang="en-BR" sz="4400" spc="-1" dirty="0">
              <a:solidFill>
                <a:srgbClr val="145091"/>
              </a:solidFill>
              <a:latin typeface="Times New Roman"/>
              <a:cs typeface="+mj-cs"/>
            </a:endParaRPr>
          </a:p>
        </p:txBody>
      </p:sp>
      <p:sp>
        <p:nvSpPr>
          <p:cNvPr id="4" name="PlaceHolder 3"/>
          <p:cNvSpPr>
            <a:spLocks noGrp="1"/>
          </p:cNvSpPr>
          <p:nvPr>
            <p:ph type="sldNum" idx="6"/>
          </p:nvPr>
        </p:nvSpPr>
        <p:spPr>
          <a:xfrm>
            <a:off x="9448920" y="6219360"/>
            <a:ext cx="2742840" cy="364680"/>
          </a:xfrm>
          <a:prstGeom prst="rect">
            <a:avLst/>
          </a:prstGeom>
          <a:noFill/>
          <a:ln w="0">
            <a:noFill/>
          </a:ln>
        </p:spPr>
        <p:txBody>
          <a:bodyPr anchor="ctr">
            <a:noAutofit/>
          </a:bodyPr>
          <a:lstStyle>
            <a:defPPr>
              <a:defRPr lang="en-BR"/>
            </a:defPPr>
            <a:lvl1pPr marL="0" indent="0" algn="r" defTabSz="914400" rtl="0" eaLnBrk="1" latinLnBrk="0" hangingPunct="1">
              <a:lnSpc>
                <a:spcPct val="100000"/>
              </a:lnSpc>
              <a:buNone/>
              <a:defRPr lang="en-US" sz="1200" b="0" strike="noStrike" kern="1200" spc="-1">
                <a:solidFill>
                  <a:srgbClr val="8B8B8B"/>
                </a:solidFill>
                <a:latin typeface="Arial"/>
                <a:ea typeface="DejaVu Sans"/>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FBD766-73A2-4399-8F95-BEAE95AB5990}" type="slidenum">
              <a:rPr lang="en-BR" smtClean="0"/>
              <a:pPr/>
              <a:t>48</a:t>
            </a:fld>
            <a:endParaRPr/>
          </a:p>
        </p:txBody>
      </p:sp>
    </p:spTree>
    <p:extLst>
      <p:ext uri="{BB962C8B-B14F-4D97-AF65-F5344CB8AC3E}">
        <p14:creationId xmlns:p14="http://schemas.microsoft.com/office/powerpoint/2010/main" val="2311490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Sobre o Sprint</a:t>
            </a:r>
          </a:p>
        </p:txBody>
      </p:sp>
      <p:sp>
        <p:nvSpPr>
          <p:cNvPr id="3" name="Espaço Reservado para Conteúdo 2"/>
          <p:cNvSpPr>
            <a:spLocks noGrp="1"/>
          </p:cNvSpPr>
          <p:nvPr>
            <p:ph idx="1"/>
          </p:nvPr>
        </p:nvSpPr>
        <p:spPr>
          <a:xfrm>
            <a:off x="810000" y="2068396"/>
            <a:ext cx="10571998" cy="4395151"/>
          </a:xfrm>
        </p:spPr>
        <p:txBody>
          <a:bodyPr>
            <a:normAutofit/>
          </a:bodyPr>
          <a:lstStyle/>
          <a:p>
            <a:pPr algn="just"/>
            <a:r>
              <a:rPr lang="pt-BR" sz="2400" dirty="0"/>
              <a:t>Antes de tudo, precisamos averiguar se todos os passos anteriores foram bem feitos, e definidos corretamente, pois sem um </a:t>
            </a:r>
            <a:r>
              <a:rPr lang="pt-BR" sz="2400" b="1" i="1" dirty="0"/>
              <a:t>product backlog</a:t>
            </a:r>
            <a:r>
              <a:rPr lang="pt-BR" sz="2400" dirty="0"/>
              <a:t> bem feito, não é possível chegar a um </a:t>
            </a:r>
            <a:r>
              <a:rPr lang="pt-BR" sz="2400" b="1" i="1" dirty="0"/>
              <a:t>Meeting de Sprint</a:t>
            </a:r>
            <a:r>
              <a:rPr lang="pt-BR" sz="2400" dirty="0"/>
              <a:t> bem feito, logo precisamos verificar esses passos antes de marcar um Sprint:</a:t>
            </a:r>
          </a:p>
          <a:p>
            <a:pPr marL="914400" lvl="1" indent="-457200" algn="just">
              <a:buFont typeface="+mj-lt"/>
              <a:buAutoNum type="arabicPeriod"/>
            </a:pPr>
            <a:r>
              <a:rPr lang="pt-BR" sz="2000" i="1" dirty="0"/>
              <a:t>O </a:t>
            </a:r>
            <a:r>
              <a:rPr lang="pt-BR" sz="2000" i="1" dirty="0" err="1"/>
              <a:t>product</a:t>
            </a:r>
            <a:r>
              <a:rPr lang="pt-BR" sz="2000" i="1" dirty="0"/>
              <a:t> backlog deve estar bem definido;</a:t>
            </a:r>
          </a:p>
          <a:p>
            <a:pPr marL="914400" lvl="1" indent="-457200" algn="just">
              <a:buFont typeface="+mj-lt"/>
              <a:buAutoNum type="arabicPeriod"/>
            </a:pPr>
            <a:r>
              <a:rPr lang="pt-BR" sz="2000" i="1" dirty="0"/>
              <a:t>Deve haver apenas um </a:t>
            </a:r>
            <a:r>
              <a:rPr lang="pt-BR" sz="2000" i="1" dirty="0" err="1"/>
              <a:t>product</a:t>
            </a:r>
            <a:r>
              <a:rPr lang="pt-BR" sz="2000" i="1" dirty="0"/>
              <a:t> backlog e </a:t>
            </a:r>
            <a:r>
              <a:rPr lang="pt-BR" sz="2000" i="1" dirty="0" err="1"/>
              <a:t>product</a:t>
            </a:r>
            <a:r>
              <a:rPr lang="pt-BR" sz="2000" i="1" dirty="0"/>
              <a:t> </a:t>
            </a:r>
            <a:r>
              <a:rPr lang="pt-BR" sz="2000" i="1" dirty="0" err="1"/>
              <a:t>owner</a:t>
            </a:r>
            <a:r>
              <a:rPr lang="pt-BR" sz="2000" i="1" dirty="0"/>
              <a:t> por produto;</a:t>
            </a:r>
          </a:p>
          <a:p>
            <a:pPr marL="914400" lvl="1" indent="-457200" algn="just">
              <a:buFont typeface="+mj-lt"/>
              <a:buAutoNum type="arabicPeriod"/>
            </a:pPr>
            <a:r>
              <a:rPr lang="pt-BR" sz="2000" i="1" dirty="0"/>
              <a:t>Todos os itens devem ter importância associada a eles;</a:t>
            </a:r>
          </a:p>
          <a:p>
            <a:pPr marL="914400" lvl="1" indent="-457200" algn="just">
              <a:buFont typeface="+mj-lt"/>
              <a:buAutoNum type="arabicPeriod"/>
            </a:pPr>
            <a:r>
              <a:rPr lang="pt-BR" sz="2000" i="1" dirty="0"/>
              <a:t>O product owner deve conhecer e entender muito bem todos os </a:t>
            </a:r>
            <a:r>
              <a:rPr lang="pt-BR" sz="2000" b="1" i="1" dirty="0"/>
              <a:t>requisitos</a:t>
            </a:r>
            <a:r>
              <a:rPr lang="pt-BR" sz="2000" i="1" dirty="0"/>
              <a:t> a serem abordados no Sprint.</a:t>
            </a:r>
          </a:p>
        </p:txBody>
      </p:sp>
      <p:sp>
        <p:nvSpPr>
          <p:cNvPr id="4" name="Slide Number Placeholder 3">
            <a:extLst>
              <a:ext uri="{FF2B5EF4-FFF2-40B4-BE49-F238E27FC236}">
                <a16:creationId xmlns:a16="http://schemas.microsoft.com/office/drawing/2014/main" id="{BB352396-77DC-A2C5-8292-89BB8040CE2E}"/>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121778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2569" y="498233"/>
            <a:ext cx="11006861" cy="970450"/>
          </a:xfrm>
        </p:spPr>
        <p:txBody>
          <a:bodyPr/>
          <a:lstStyle/>
          <a:p>
            <a:r>
              <a:rPr lang="pt-BR" dirty="0"/>
              <a:t>O uso de Ferramentas para definir um Sprint</a:t>
            </a:r>
          </a:p>
        </p:txBody>
      </p:sp>
      <p:sp>
        <p:nvSpPr>
          <p:cNvPr id="3" name="Espaço Reservado para Conteúdo 2"/>
          <p:cNvSpPr>
            <a:spLocks noGrp="1"/>
          </p:cNvSpPr>
          <p:nvPr>
            <p:ph idx="1"/>
          </p:nvPr>
        </p:nvSpPr>
        <p:spPr>
          <a:xfrm>
            <a:off x="1042257" y="2164286"/>
            <a:ext cx="10107483" cy="4195481"/>
          </a:xfrm>
        </p:spPr>
        <p:txBody>
          <a:bodyPr>
            <a:normAutofit/>
          </a:bodyPr>
          <a:lstStyle/>
          <a:p>
            <a:pPr algn="just"/>
            <a:r>
              <a:rPr lang="pt-BR" sz="2400" dirty="0"/>
              <a:t>Existem algumas Ferramentas Cases para auxiliar a criação de um Sprint a partir de um Product backlog, são exemplos:</a:t>
            </a:r>
          </a:p>
          <a:p>
            <a:pPr lvl="1" algn="just">
              <a:buFont typeface="Arial" panose="020B0604020202020204" pitchFamily="34" charset="0"/>
              <a:buChar char="•"/>
            </a:pPr>
            <a:r>
              <a:rPr lang="pt-BR" sz="2000" dirty="0" err="1"/>
              <a:t>Jira</a:t>
            </a:r>
            <a:r>
              <a:rPr lang="pt-BR" sz="2000" dirty="0"/>
              <a:t>.</a:t>
            </a:r>
          </a:p>
          <a:p>
            <a:pPr lvl="1" algn="just">
              <a:buFont typeface="Arial" panose="020B0604020202020204" pitchFamily="34" charset="0"/>
              <a:buChar char="•"/>
            </a:pPr>
            <a:r>
              <a:rPr lang="pt-BR" sz="2000" dirty="0" err="1"/>
              <a:t>VisionOne</a:t>
            </a:r>
            <a:r>
              <a:rPr lang="pt-BR" sz="2000" dirty="0"/>
              <a:t>.</a:t>
            </a:r>
          </a:p>
          <a:p>
            <a:pPr lvl="1" algn="just">
              <a:buFont typeface="Arial" panose="020B0604020202020204" pitchFamily="34" charset="0"/>
              <a:buChar char="•"/>
            </a:pPr>
            <a:r>
              <a:rPr lang="pt-BR" sz="2000" dirty="0" err="1"/>
              <a:t>ScrumWorks</a:t>
            </a:r>
            <a:r>
              <a:rPr lang="pt-BR" sz="2000" dirty="0"/>
              <a:t>.</a:t>
            </a:r>
          </a:p>
          <a:p>
            <a:pPr lvl="1" algn="just">
              <a:buFont typeface="Arial" panose="020B0604020202020204" pitchFamily="34" charset="0"/>
              <a:buChar char="•"/>
            </a:pPr>
            <a:r>
              <a:rPr lang="pt-BR" sz="2000" dirty="0" err="1"/>
              <a:t>Xplanner</a:t>
            </a:r>
            <a:r>
              <a:rPr lang="pt-BR" sz="2000" dirty="0"/>
              <a:t>.</a:t>
            </a:r>
          </a:p>
          <a:p>
            <a:pPr lvl="1" algn="just">
              <a:buFont typeface="Arial" panose="020B0604020202020204" pitchFamily="34" charset="0"/>
              <a:buChar char="•"/>
            </a:pPr>
            <a:r>
              <a:rPr lang="pt-BR" sz="2000" dirty="0"/>
              <a:t>Excel.</a:t>
            </a:r>
          </a:p>
          <a:p>
            <a:pPr algn="just"/>
            <a:r>
              <a:rPr lang="pt-BR" sz="2400" dirty="0"/>
              <a:t>Todas essas ferramentas auxiliam na criação, porém sem um entendimento de como fazer, é praticamente impossível de ser realizado.</a:t>
            </a:r>
          </a:p>
        </p:txBody>
      </p:sp>
      <p:sp>
        <p:nvSpPr>
          <p:cNvPr id="4" name="Slide Number Placeholder 3">
            <a:extLst>
              <a:ext uri="{FF2B5EF4-FFF2-40B4-BE49-F238E27FC236}">
                <a16:creationId xmlns:a16="http://schemas.microsoft.com/office/drawing/2014/main" id="{6F27568B-91FF-31B7-93D7-5E71B567FFEB}"/>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30852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81F20939-9DA6-43EC-936D-F0E02915D662}"/>
              </a:ext>
            </a:extLst>
          </p:cNvPr>
          <p:cNvSpPr>
            <a:spLocks noGrp="1"/>
          </p:cNvSpPr>
          <p:nvPr>
            <p:ph type="title"/>
          </p:nvPr>
        </p:nvSpPr>
        <p:spPr/>
        <p:txBody>
          <a:bodyPr/>
          <a:lstStyle/>
          <a:p>
            <a:r>
              <a:rPr lang="pt-BR" sz="4400" dirty="0"/>
              <a:t>Ferramenta JIRA</a:t>
            </a:r>
          </a:p>
        </p:txBody>
      </p:sp>
      <p:sp>
        <p:nvSpPr>
          <p:cNvPr id="3" name="Espaço Reservado para Conteúdo 2"/>
          <p:cNvSpPr>
            <a:spLocks noGrp="1"/>
          </p:cNvSpPr>
          <p:nvPr>
            <p:ph idx="1"/>
          </p:nvPr>
        </p:nvSpPr>
        <p:spPr/>
        <p:txBody>
          <a:bodyPr>
            <a:normAutofit/>
          </a:bodyPr>
          <a:lstStyle/>
          <a:p>
            <a:pPr algn="just"/>
            <a:r>
              <a:rPr lang="pt-BR" sz="2400" dirty="0"/>
              <a:t>JIRA.</a:t>
            </a:r>
          </a:p>
        </p:txBody>
      </p:sp>
      <p:sp>
        <p:nvSpPr>
          <p:cNvPr id="6" name="Espaço Reservado para Texto 5">
            <a:extLst>
              <a:ext uri="{FF2B5EF4-FFF2-40B4-BE49-F238E27FC236}">
                <a16:creationId xmlns:a16="http://schemas.microsoft.com/office/drawing/2014/main" id="{CA7F7222-656E-469B-8BBF-84C8A141DAAE}"/>
              </a:ext>
            </a:extLst>
          </p:cNvPr>
          <p:cNvSpPr>
            <a:spLocks noGrp="1"/>
          </p:cNvSpPr>
          <p:nvPr>
            <p:ph type="body" sz="half" idx="2"/>
          </p:nvPr>
        </p:nvSpPr>
        <p:spPr/>
        <p:txBody>
          <a:bodyPr/>
          <a:lstStyle/>
          <a:p>
            <a:endParaRPr lang="pt-BR"/>
          </a:p>
        </p:txBody>
      </p:sp>
      <p:pic>
        <p:nvPicPr>
          <p:cNvPr id="1026" name="Picture 2">
            <a:extLst>
              <a:ext uri="{FF2B5EF4-FFF2-40B4-BE49-F238E27FC236}">
                <a16:creationId xmlns:a16="http://schemas.microsoft.com/office/drawing/2014/main" id="{F77D259D-EBEF-4B6D-B771-607C40A96B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87" t="1804" b="6971"/>
          <a:stretch/>
        </p:blipFill>
        <p:spPr bwMode="auto">
          <a:xfrm>
            <a:off x="5440241" y="851338"/>
            <a:ext cx="5156650" cy="512904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C7676D0-4D39-EFCA-938A-89BE41C23841}"/>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3656324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z="4400" dirty="0"/>
              <a:t>Ferramenta </a:t>
            </a:r>
            <a:r>
              <a:rPr lang="pt-BR" sz="4400" dirty="0" err="1"/>
              <a:t>VisionOne</a:t>
            </a:r>
            <a:endParaRPr lang="pt-BR" sz="4400" dirty="0"/>
          </a:p>
        </p:txBody>
      </p:sp>
      <p:sp>
        <p:nvSpPr>
          <p:cNvPr id="3" name="Espaço Reservado para Conteúdo 2"/>
          <p:cNvSpPr>
            <a:spLocks noGrp="1"/>
          </p:cNvSpPr>
          <p:nvPr>
            <p:ph idx="1"/>
          </p:nvPr>
        </p:nvSpPr>
        <p:spPr/>
        <p:txBody>
          <a:bodyPr>
            <a:normAutofit/>
          </a:bodyPr>
          <a:lstStyle/>
          <a:p>
            <a:pPr algn="just"/>
            <a:r>
              <a:rPr lang="pt-BR" sz="2400" dirty="0" err="1"/>
              <a:t>VisionOne</a:t>
            </a:r>
            <a:endParaRPr lang="pt-BR" sz="2400" dirty="0"/>
          </a:p>
        </p:txBody>
      </p:sp>
      <p:sp>
        <p:nvSpPr>
          <p:cNvPr id="4" name="Espaço Reservado para Texto 3">
            <a:extLst>
              <a:ext uri="{FF2B5EF4-FFF2-40B4-BE49-F238E27FC236}">
                <a16:creationId xmlns:a16="http://schemas.microsoft.com/office/drawing/2014/main" id="{5B4D03FE-8154-4803-B1C9-76F1BEBDB661}"/>
              </a:ext>
            </a:extLst>
          </p:cNvPr>
          <p:cNvSpPr>
            <a:spLocks noGrp="1"/>
          </p:cNvSpPr>
          <p:nvPr>
            <p:ph type="body" sz="half" idx="2"/>
          </p:nvPr>
        </p:nvSpPr>
        <p:spPr/>
        <p:txBody>
          <a:bodyPr/>
          <a:lstStyle/>
          <a:p>
            <a:endParaRPr lang="pt-BR"/>
          </a:p>
        </p:txBody>
      </p:sp>
      <p:pic>
        <p:nvPicPr>
          <p:cNvPr id="2050" name="Picture 2" descr="Resultado de imagem para VersionOne Scrum">
            <a:extLst>
              <a:ext uri="{FF2B5EF4-FFF2-40B4-BE49-F238E27FC236}">
                <a16:creationId xmlns:a16="http://schemas.microsoft.com/office/drawing/2014/main" id="{FDE56E32-64AD-41B0-9B32-3B013D4D9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1" y="2114741"/>
            <a:ext cx="7888527" cy="429717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F0AE524-FD20-CA6C-84D6-AEAD5F1A437F}"/>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68420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A8CE41-F857-4321-9F9E-232243F71AF9}"/>
              </a:ext>
            </a:extLst>
          </p:cNvPr>
          <p:cNvSpPr>
            <a:spLocks noGrp="1"/>
          </p:cNvSpPr>
          <p:nvPr>
            <p:ph type="title"/>
          </p:nvPr>
        </p:nvSpPr>
        <p:spPr/>
        <p:txBody>
          <a:bodyPr/>
          <a:lstStyle/>
          <a:p>
            <a:r>
              <a:rPr lang="pt-BR" sz="9600" dirty="0"/>
              <a:t>Cap. 4</a:t>
            </a:r>
          </a:p>
        </p:txBody>
      </p:sp>
      <p:sp>
        <p:nvSpPr>
          <p:cNvPr id="6" name="Espaço Reservado para Texto 5">
            <a:extLst>
              <a:ext uri="{FF2B5EF4-FFF2-40B4-BE49-F238E27FC236}">
                <a16:creationId xmlns:a16="http://schemas.microsoft.com/office/drawing/2014/main" id="{782981F3-E61B-4DA6-AA94-84D756EC1C47}"/>
              </a:ext>
            </a:extLst>
          </p:cNvPr>
          <p:cNvSpPr>
            <a:spLocks noGrp="1"/>
          </p:cNvSpPr>
          <p:nvPr>
            <p:ph type="body" sz="quarter" idx="16"/>
          </p:nvPr>
        </p:nvSpPr>
        <p:spPr/>
        <p:txBody>
          <a:bodyPr/>
          <a:lstStyle/>
          <a:p>
            <a:endParaRPr lang="pt-BR"/>
          </a:p>
        </p:txBody>
      </p:sp>
      <p:sp>
        <p:nvSpPr>
          <p:cNvPr id="2" name="Slide Number Placeholder 1">
            <a:extLst>
              <a:ext uri="{FF2B5EF4-FFF2-40B4-BE49-F238E27FC236}">
                <a16:creationId xmlns:a16="http://schemas.microsoft.com/office/drawing/2014/main" id="{FFA16EAF-DC77-F8C2-A4B0-F7C992954B89}"/>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3604600248"/>
      </p:ext>
    </p:extLst>
  </p:cSld>
  <p:clrMapOvr>
    <a:masterClrMapping/>
  </p:clrMapOvr>
</p:sld>
</file>

<file path=ppt/theme/theme1.xml><?xml version="1.0" encoding="utf-8"?>
<a:theme xmlns:a="http://schemas.openxmlformats.org/drawingml/2006/main" name="slide_model_ufers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_model_ufersa" id="{F4908CFF-DA42-B641-9E81-91652535ABB3}" vid="{3D8C3F5A-12C7-8A44-8445-57773E814F4F}"/>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slide_model_ufersa</Template>
  <TotalTime>2361</TotalTime>
  <Words>3046</Words>
  <Application>Microsoft Macintosh PowerPoint</Application>
  <PresentationFormat>Widescreen</PresentationFormat>
  <Paragraphs>283</Paragraphs>
  <Slides>48</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Symbol</vt:lpstr>
      <vt:lpstr>Times New Roman</vt:lpstr>
      <vt:lpstr>Times-Italic</vt:lpstr>
      <vt:lpstr>Times-Roman</vt:lpstr>
      <vt:lpstr>Wingdings</vt:lpstr>
      <vt:lpstr>Wingdings 2</vt:lpstr>
      <vt:lpstr>slide_model_ufersa</vt:lpstr>
      <vt:lpstr>PowerPoint Presentation</vt:lpstr>
      <vt:lpstr>SCRUM e XP direto das trincheiras </vt:lpstr>
      <vt:lpstr>Sumário</vt:lpstr>
      <vt:lpstr>Cap. 3</vt:lpstr>
      <vt:lpstr>Sobre o Sprint</vt:lpstr>
      <vt:lpstr>O uso de Ferramentas para definir um Sprint</vt:lpstr>
      <vt:lpstr>Ferramenta JIRA</vt:lpstr>
      <vt:lpstr>Ferramenta VisionOne</vt:lpstr>
      <vt:lpstr>Cap. 4</vt:lpstr>
      <vt:lpstr>O Planejamento do Sprint</vt:lpstr>
      <vt:lpstr>Os objetivos do Planejamento</vt:lpstr>
      <vt:lpstr>Product Owner no Meeting do Sprint</vt:lpstr>
      <vt:lpstr>Product Owner no Meeting do Sprint</vt:lpstr>
      <vt:lpstr>O Planejamento do Sprint</vt:lpstr>
      <vt:lpstr>O Planejamento do Sprint</vt:lpstr>
      <vt:lpstr>Qualidade Não é Negociável</vt:lpstr>
      <vt:lpstr>Qualidade Não é Negociável</vt:lpstr>
      <vt:lpstr>Problemas com o Planejamento do Sprint</vt:lpstr>
      <vt:lpstr>Problemas com o Planejamento do Sprint</vt:lpstr>
      <vt:lpstr>Estabelecendo Tempos do Planejamento da Sprint</vt:lpstr>
      <vt:lpstr>Planejando a REUNIÃO do Sprint</vt:lpstr>
      <vt:lpstr>Definindo o Tamanho do Sprint</vt:lpstr>
      <vt:lpstr>Definindo o tamanho do Sprint</vt:lpstr>
      <vt:lpstr>Definindo o Objetivo do Sprint</vt:lpstr>
      <vt:lpstr>Decidindo quais requisitos serão incluídos no Sprint.</vt:lpstr>
      <vt:lpstr>Decidindo quais requisitos serão incluídos no Sprint.</vt:lpstr>
      <vt:lpstr>Q2 - Como o product owner afeta quais requisitos estarão neste Sprint?</vt:lpstr>
      <vt:lpstr>Q2 - Como o product owner afeta quais requisitos estarão neste Sprint?</vt:lpstr>
      <vt:lpstr>Q1 - Como a equipe decide que requisitos incluir no Sprint?</vt:lpstr>
      <vt:lpstr>Q1 - Como a equipe decide que requisitos incluir no Sprint?</vt:lpstr>
      <vt:lpstr>Estimativas usando cálculos de velocidade</vt:lpstr>
      <vt:lpstr>Qual técnica de estimativa Utilizar?</vt:lpstr>
      <vt:lpstr>Exemplo de Técnica de Cálculo de Velocidade</vt:lpstr>
      <vt:lpstr>Qual técnica de estimativa nós usamos ?</vt:lpstr>
      <vt:lpstr>Esclarecendo as Reuniões de Planejamento</vt:lpstr>
      <vt:lpstr>Esclarecendo as Reuniões</vt:lpstr>
      <vt:lpstr>Esclarecendo as Reuniões</vt:lpstr>
      <vt:lpstr>Exemplo de cartão</vt:lpstr>
      <vt:lpstr>Exemplo de quadro de atividades</vt:lpstr>
      <vt:lpstr>Exemplo Real</vt:lpstr>
      <vt:lpstr>Definição de “pronto”</vt:lpstr>
      <vt:lpstr>Cap. 5</vt:lpstr>
      <vt:lpstr>Comunicando os Sprints</vt:lpstr>
      <vt:lpstr>Cap. 6</vt:lpstr>
      <vt:lpstr>Como fazemos os Sprint backlogs</vt:lpstr>
      <vt:lpstr>Finalizações</vt:lpstr>
      <vt:lpstr>Referências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e XP direto das trincheiras</dc:title>
  <dc:creator>Cristóvão Carlos</dc:creator>
  <cp:lastModifiedBy>Ramiro Junior</cp:lastModifiedBy>
  <cp:revision>73</cp:revision>
  <dcterms:created xsi:type="dcterms:W3CDTF">2017-08-02T14:42:15Z</dcterms:created>
  <dcterms:modified xsi:type="dcterms:W3CDTF">2023-07-21T18:19:15Z</dcterms:modified>
</cp:coreProperties>
</file>